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0"/>
  </p:notesMasterIdLst>
  <p:sldIdLst>
    <p:sldId id="256" r:id="rId2"/>
    <p:sldId id="297" r:id="rId3"/>
    <p:sldId id="285" r:id="rId4"/>
    <p:sldId id="298" r:id="rId5"/>
    <p:sldId id="299" r:id="rId6"/>
    <p:sldId id="300" r:id="rId7"/>
    <p:sldId id="301" r:id="rId8"/>
    <p:sldId id="302" r:id="rId9"/>
    <p:sldId id="303" r:id="rId10"/>
    <p:sldId id="309" r:id="rId11"/>
    <p:sldId id="305" r:id="rId12"/>
    <p:sldId id="306" r:id="rId13"/>
    <p:sldId id="288" r:id="rId14"/>
    <p:sldId id="278" r:id="rId15"/>
    <p:sldId id="281" r:id="rId16"/>
    <p:sldId id="307" r:id="rId17"/>
    <p:sldId id="308" r:id="rId18"/>
    <p:sldId id="304" r:id="rId19"/>
  </p:sldIdLst>
  <p:sldSz cx="9144000" cy="5143500" type="screen16x9"/>
  <p:notesSz cx="6858000" cy="9144000"/>
  <p:embeddedFontLst>
    <p:embeddedFont>
      <p:font typeface="Abel" panose="020B0604020202020204" charset="0"/>
      <p:regular r:id="rId21"/>
    </p:embeddedFont>
    <p:embeddedFont>
      <p:font typeface="Calibri" panose="020F0502020204030204" pitchFamily="34" charset="0"/>
      <p:regular r:id="rId22"/>
      <p:bold r:id="rId23"/>
      <p:italic r:id="rId24"/>
      <p:boldItalic r:id="rId25"/>
    </p:embeddedFont>
    <p:embeddedFont>
      <p:font typeface="Encode Sans Semi Condensed" panose="020B0604020202020204" charset="0"/>
      <p:regular r:id="rId26"/>
      <p:bold r:id="rId27"/>
    </p:embeddedFont>
    <p:embeddedFont>
      <p:font typeface="Encode Sans Semi Condensed Light"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BD0F"/>
    <a:srgbClr val="DC84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D8DBFD-9A2B-482A-A443-754404407EF8}">
  <a:tblStyle styleId="{E0D8DBFD-9A2B-482A-A443-754404407EF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CB57346-DEF9-49EB-BBFD-8B5FC17ECAB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autoAdjust="0"/>
    <p:restoredTop sz="95602" autoAdjust="0"/>
  </p:normalViewPr>
  <p:slideViewPr>
    <p:cSldViewPr snapToGrid="0">
      <p:cViewPr varScale="1">
        <p:scale>
          <a:sx n="126" d="100"/>
          <a:sy n="126" d="100"/>
        </p:scale>
        <p:origin x="3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87ADC9-5D5E-4E1F-929B-48DE5CD7E790}"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CA"/>
        </a:p>
      </dgm:t>
    </dgm:pt>
    <dgm:pt modelId="{A86E3577-876C-41DB-AA7A-DB18A3A26CB3}">
      <dgm:prSet phldrT="[Text]" custT="1"/>
      <dgm:spPr/>
      <dgm:t>
        <a:bodyPr/>
        <a:lstStyle/>
        <a:p>
          <a:r>
            <a:rPr lang="en-CA" sz="2400" dirty="0">
              <a:solidFill>
                <a:schemeClr val="bg1"/>
              </a:solidFill>
              <a:latin typeface="Abel" panose="020B0604020202020204" charset="0"/>
            </a:rPr>
            <a:t>Modeling </a:t>
          </a:r>
        </a:p>
      </dgm:t>
    </dgm:pt>
    <dgm:pt modelId="{E680A2CF-E8FC-4F01-B9C4-D8FC2D0B6730}" type="parTrans" cxnId="{D9DA0BDD-1596-4E97-BF57-30E54B552961}">
      <dgm:prSet/>
      <dgm:spPr/>
      <dgm:t>
        <a:bodyPr/>
        <a:lstStyle/>
        <a:p>
          <a:endParaRPr lang="en-CA" sz="2400">
            <a:latin typeface="Abel" panose="020B0604020202020204" charset="0"/>
          </a:endParaRPr>
        </a:p>
      </dgm:t>
    </dgm:pt>
    <dgm:pt modelId="{A93644B6-E91C-4173-8D3A-1BD8DD015A84}" type="sibTrans" cxnId="{D9DA0BDD-1596-4E97-BF57-30E54B552961}">
      <dgm:prSet/>
      <dgm:spPr/>
      <dgm:t>
        <a:bodyPr/>
        <a:lstStyle/>
        <a:p>
          <a:endParaRPr lang="en-CA" sz="2400">
            <a:latin typeface="Abel" panose="020B0604020202020204" charset="0"/>
          </a:endParaRPr>
        </a:p>
      </dgm:t>
    </dgm:pt>
    <dgm:pt modelId="{DE02D6E1-363F-4ED3-83F6-A8135DFCC34F}">
      <dgm:prSet phldrT="[Text]" custT="1"/>
      <dgm:spPr/>
      <dgm:t>
        <a:bodyPr/>
        <a:lstStyle/>
        <a:p>
          <a:r>
            <a:rPr lang="en-CA" sz="2400" dirty="0">
              <a:solidFill>
                <a:schemeClr val="bg1"/>
              </a:solidFill>
              <a:latin typeface="Abel" panose="020B0604020202020204" charset="0"/>
            </a:rPr>
            <a:t>Variable Selection</a:t>
          </a:r>
        </a:p>
      </dgm:t>
    </dgm:pt>
    <dgm:pt modelId="{13C2CAE7-E996-4CE7-AC90-24E160CD3901}" type="parTrans" cxnId="{251B5742-17B2-4DE7-A623-295DD758756B}">
      <dgm:prSet/>
      <dgm:spPr/>
      <dgm:t>
        <a:bodyPr/>
        <a:lstStyle/>
        <a:p>
          <a:endParaRPr lang="en-CA" sz="2400">
            <a:latin typeface="Abel" panose="020B0604020202020204" charset="0"/>
          </a:endParaRPr>
        </a:p>
      </dgm:t>
    </dgm:pt>
    <dgm:pt modelId="{0605A5CD-95E9-41DD-8ACE-E8FAB5B326DA}" type="sibTrans" cxnId="{251B5742-17B2-4DE7-A623-295DD758756B}">
      <dgm:prSet/>
      <dgm:spPr/>
      <dgm:t>
        <a:bodyPr/>
        <a:lstStyle/>
        <a:p>
          <a:endParaRPr lang="en-CA" sz="2400">
            <a:latin typeface="Abel" panose="020B0604020202020204" charset="0"/>
          </a:endParaRPr>
        </a:p>
      </dgm:t>
    </dgm:pt>
    <dgm:pt modelId="{F70D66DC-5819-43E2-A86E-100A3ACD4DBC}" type="pres">
      <dgm:prSet presAssocID="{3C87ADC9-5D5E-4E1F-929B-48DE5CD7E790}" presName="compositeShape" presStyleCnt="0">
        <dgm:presLayoutVars>
          <dgm:chMax val="2"/>
          <dgm:dir/>
          <dgm:resizeHandles val="exact"/>
        </dgm:presLayoutVars>
      </dgm:prSet>
      <dgm:spPr/>
    </dgm:pt>
    <dgm:pt modelId="{20A5195E-D4FD-499E-9F92-95A3DE6E4007}" type="pres">
      <dgm:prSet presAssocID="{3C87ADC9-5D5E-4E1F-929B-48DE5CD7E790}" presName="divider" presStyleLbl="fgShp" presStyleIdx="0" presStyleCnt="1"/>
      <dgm:spPr/>
    </dgm:pt>
    <dgm:pt modelId="{2369667D-5F8F-467A-9BAA-9E5DFDB2454E}" type="pres">
      <dgm:prSet presAssocID="{A86E3577-876C-41DB-AA7A-DB18A3A26CB3}" presName="downArrow" presStyleLbl="node1" presStyleIdx="0" presStyleCnt="2"/>
      <dgm:spPr/>
    </dgm:pt>
    <dgm:pt modelId="{07EDC222-9EC2-4C2A-B016-399E2B90ED0F}" type="pres">
      <dgm:prSet presAssocID="{A86E3577-876C-41DB-AA7A-DB18A3A26CB3}" presName="downArrowText" presStyleLbl="revTx" presStyleIdx="0" presStyleCnt="2" custScaleX="180481" custLinFactX="93267" custLinFactNeighborX="100000" custLinFactNeighborY="-41736">
        <dgm:presLayoutVars>
          <dgm:bulletEnabled val="1"/>
        </dgm:presLayoutVars>
      </dgm:prSet>
      <dgm:spPr/>
    </dgm:pt>
    <dgm:pt modelId="{DD95D16D-BA98-4942-BE72-9BA1CB6994C2}" type="pres">
      <dgm:prSet presAssocID="{DE02D6E1-363F-4ED3-83F6-A8135DFCC34F}" presName="upArrow" presStyleLbl="node1" presStyleIdx="1" presStyleCnt="2"/>
      <dgm:spPr>
        <a:solidFill>
          <a:schemeClr val="tx1">
            <a:lumMod val="25000"/>
            <a:lumOff val="75000"/>
          </a:schemeClr>
        </a:solidFill>
      </dgm:spPr>
    </dgm:pt>
    <dgm:pt modelId="{98A82E16-10E2-486B-9EFC-3A71A11F6C47}" type="pres">
      <dgm:prSet presAssocID="{DE02D6E1-363F-4ED3-83F6-A8135DFCC34F}" presName="upArrowText" presStyleLbl="revTx" presStyleIdx="1" presStyleCnt="2" custScaleX="202448">
        <dgm:presLayoutVars>
          <dgm:bulletEnabled val="1"/>
        </dgm:presLayoutVars>
      </dgm:prSet>
      <dgm:spPr/>
    </dgm:pt>
  </dgm:ptLst>
  <dgm:cxnLst>
    <dgm:cxn modelId="{CA6AA324-7065-4497-84FF-E2F42EC6352F}" type="presOf" srcId="{3C87ADC9-5D5E-4E1F-929B-48DE5CD7E790}" destId="{F70D66DC-5819-43E2-A86E-100A3ACD4DBC}" srcOrd="0" destOrd="0" presId="urn:microsoft.com/office/officeart/2005/8/layout/arrow3"/>
    <dgm:cxn modelId="{251B5742-17B2-4DE7-A623-295DD758756B}" srcId="{3C87ADC9-5D5E-4E1F-929B-48DE5CD7E790}" destId="{DE02D6E1-363F-4ED3-83F6-A8135DFCC34F}" srcOrd="1" destOrd="0" parTransId="{13C2CAE7-E996-4CE7-AC90-24E160CD3901}" sibTransId="{0605A5CD-95E9-41DD-8ACE-E8FAB5B326DA}"/>
    <dgm:cxn modelId="{A145A948-A086-4A5D-8512-D1F0EC1C34C9}" type="presOf" srcId="{A86E3577-876C-41DB-AA7A-DB18A3A26CB3}" destId="{07EDC222-9EC2-4C2A-B016-399E2B90ED0F}" srcOrd="0" destOrd="0" presId="urn:microsoft.com/office/officeart/2005/8/layout/arrow3"/>
    <dgm:cxn modelId="{414ABE7A-B6A9-4088-A3AF-C03575210889}" type="presOf" srcId="{DE02D6E1-363F-4ED3-83F6-A8135DFCC34F}" destId="{98A82E16-10E2-486B-9EFC-3A71A11F6C47}" srcOrd="0" destOrd="0" presId="urn:microsoft.com/office/officeart/2005/8/layout/arrow3"/>
    <dgm:cxn modelId="{D9DA0BDD-1596-4E97-BF57-30E54B552961}" srcId="{3C87ADC9-5D5E-4E1F-929B-48DE5CD7E790}" destId="{A86E3577-876C-41DB-AA7A-DB18A3A26CB3}" srcOrd="0" destOrd="0" parTransId="{E680A2CF-E8FC-4F01-B9C4-D8FC2D0B6730}" sibTransId="{A93644B6-E91C-4173-8D3A-1BD8DD015A84}"/>
    <dgm:cxn modelId="{12603E9C-7A1D-475C-9A49-6B55A00E862F}" type="presParOf" srcId="{F70D66DC-5819-43E2-A86E-100A3ACD4DBC}" destId="{20A5195E-D4FD-499E-9F92-95A3DE6E4007}" srcOrd="0" destOrd="0" presId="urn:microsoft.com/office/officeart/2005/8/layout/arrow3"/>
    <dgm:cxn modelId="{E9447ED5-988C-4D2F-ABDA-7C89C95E8C79}" type="presParOf" srcId="{F70D66DC-5819-43E2-A86E-100A3ACD4DBC}" destId="{2369667D-5F8F-467A-9BAA-9E5DFDB2454E}" srcOrd="1" destOrd="0" presId="urn:microsoft.com/office/officeart/2005/8/layout/arrow3"/>
    <dgm:cxn modelId="{2A37B1E6-295A-4193-801A-D24BABD04C0E}" type="presParOf" srcId="{F70D66DC-5819-43E2-A86E-100A3ACD4DBC}" destId="{07EDC222-9EC2-4C2A-B016-399E2B90ED0F}" srcOrd="2" destOrd="0" presId="urn:microsoft.com/office/officeart/2005/8/layout/arrow3"/>
    <dgm:cxn modelId="{686E68BC-A1DB-46F8-84A1-FBCA670BDFAC}" type="presParOf" srcId="{F70D66DC-5819-43E2-A86E-100A3ACD4DBC}" destId="{DD95D16D-BA98-4942-BE72-9BA1CB6994C2}" srcOrd="3" destOrd="0" presId="urn:microsoft.com/office/officeart/2005/8/layout/arrow3"/>
    <dgm:cxn modelId="{2868A9EE-06BE-4747-848E-E2A968586149}" type="presParOf" srcId="{F70D66DC-5819-43E2-A86E-100A3ACD4DBC}" destId="{98A82E16-10E2-486B-9EFC-3A71A11F6C47}"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5195E-D4FD-499E-9F92-95A3DE6E4007}">
      <dsp:nvSpPr>
        <dsp:cNvPr id="0" name=""/>
        <dsp:cNvSpPr/>
      </dsp:nvSpPr>
      <dsp:spPr>
        <a:xfrm rot="21300000">
          <a:off x="10012" y="818381"/>
          <a:ext cx="3242792" cy="371348"/>
        </a:xfrm>
        <a:prstGeom prst="mathMinus">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69667D-5F8F-467A-9BAA-9E5DFDB2454E}">
      <dsp:nvSpPr>
        <dsp:cNvPr id="0" name=""/>
        <dsp:cNvSpPr/>
      </dsp:nvSpPr>
      <dsp:spPr>
        <a:xfrm>
          <a:off x="391538" y="100405"/>
          <a:ext cx="978845" cy="803244"/>
        </a:xfrm>
        <a:prstGeom prst="down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EDC222-9EC2-4C2A-B016-399E2B90ED0F}">
      <dsp:nvSpPr>
        <dsp:cNvPr id="0" name=""/>
        <dsp:cNvSpPr/>
      </dsp:nvSpPr>
      <dsp:spPr>
        <a:xfrm>
          <a:off x="1378412" y="0"/>
          <a:ext cx="1884405" cy="843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CA" sz="2400" kern="1200" dirty="0">
              <a:solidFill>
                <a:schemeClr val="bg1"/>
              </a:solidFill>
              <a:latin typeface="Abel" panose="020B0604020202020204" charset="0"/>
            </a:rPr>
            <a:t>Modeling </a:t>
          </a:r>
        </a:p>
      </dsp:txBody>
      <dsp:txXfrm>
        <a:off x="1378412" y="0"/>
        <a:ext cx="1884405" cy="843407"/>
      </dsp:txXfrm>
    </dsp:sp>
    <dsp:sp modelId="{DD95D16D-BA98-4942-BE72-9BA1CB6994C2}">
      <dsp:nvSpPr>
        <dsp:cNvPr id="0" name=""/>
        <dsp:cNvSpPr/>
      </dsp:nvSpPr>
      <dsp:spPr>
        <a:xfrm>
          <a:off x="1892434" y="1104461"/>
          <a:ext cx="978845" cy="803244"/>
        </a:xfrm>
        <a:prstGeom prst="upArrow">
          <a:avLst/>
        </a:prstGeom>
        <a:solidFill>
          <a:schemeClr val="tx1">
            <a:lumMod val="25000"/>
            <a:lumOff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A82E16-10E2-486B-9EFC-3A71A11F6C47}">
      <dsp:nvSpPr>
        <dsp:cNvPr id="0" name=""/>
        <dsp:cNvSpPr/>
      </dsp:nvSpPr>
      <dsp:spPr>
        <a:xfrm>
          <a:off x="-45407" y="1164704"/>
          <a:ext cx="2113763" cy="843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CA" sz="2400" kern="1200" dirty="0">
              <a:solidFill>
                <a:schemeClr val="bg1"/>
              </a:solidFill>
              <a:latin typeface="Abel" panose="020B0604020202020204" charset="0"/>
            </a:rPr>
            <a:t>Variable Selection</a:t>
          </a:r>
        </a:p>
      </dsp:txBody>
      <dsp:txXfrm>
        <a:off x="-45407" y="1164704"/>
        <a:ext cx="2113763" cy="843407"/>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statnews.com/2020/10/21/covid19-winter-dry-indoor-air-helps-coronavirus-spread/" TargetMode="External"/><Relationship Id="rId13" Type="http://schemas.openxmlformats.org/officeDocument/2006/relationships/hyperlink" Target="http://www.huffingtonpost.ca/" TargetMode="External"/><Relationship Id="rId3" Type="http://schemas.openxmlformats.org/officeDocument/2006/relationships/hyperlink" Target="http://www.cebm.net/" TargetMode="External"/><Relationship Id="rId7" Type="http://schemas.openxmlformats.org/officeDocument/2006/relationships/hyperlink" Target="http://www.statenews.com/" TargetMode="External"/><Relationship Id="rId12" Type="http://schemas.openxmlformats.org/officeDocument/2006/relationships/hyperlink" Target="https://www.cbc.ca/news/canada/manitoba/covid-19-winter-tips-1.5788154"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medicalnewstoday.com/articles/how-does-weather-affect-covid-19" TargetMode="External"/><Relationship Id="rId11" Type="http://schemas.openxmlformats.org/officeDocument/2006/relationships/hyperlink" Target="http://www.cbc.ca/" TargetMode="External"/><Relationship Id="rId5" Type="http://schemas.openxmlformats.org/officeDocument/2006/relationships/hyperlink" Target="http://www.medicalnewstoday.com/" TargetMode="External"/><Relationship Id="rId15" Type="http://schemas.openxmlformats.org/officeDocument/2006/relationships/hyperlink" Target="http://www.ctvnews.ca/" TargetMode="External"/><Relationship Id="rId10" Type="http://schemas.openxmlformats.org/officeDocument/2006/relationships/hyperlink" Target="https://www.sciencedaily.com/releases/2020/11/201102155409.htm" TargetMode="External"/><Relationship Id="rId4" Type="http://schemas.openxmlformats.org/officeDocument/2006/relationships/hyperlink" Target="https://www.cebm.net/covid-19/do-weather-conditions-influence-the-transmission-of-the-coronavirus-sars-cov-2/" TargetMode="External"/><Relationship Id="rId9" Type="http://schemas.openxmlformats.org/officeDocument/2006/relationships/hyperlink" Target="http://www.sciencedaily.com/" TargetMode="External"/><Relationship Id="rId14" Type="http://schemas.openxmlformats.org/officeDocument/2006/relationships/hyperlink" Target="https://www.huffingtonpost.ca/entry/cold-weather-spread-covid-explainer_ca_5ff78146c5b612d958ea6d29"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CA" dirty="0"/>
              <a:t>These results are based on weather = temp and humidity</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CA" dirty="0"/>
              <a:t>The highlighted is our selected final model as other models are rejected due to no train and test, and individual cities model not good fit on test data</a:t>
            </a:r>
          </a:p>
        </p:txBody>
      </p:sp>
    </p:spTree>
    <p:extLst>
      <p:ext uri="{BB962C8B-B14F-4D97-AF65-F5344CB8AC3E}">
        <p14:creationId xmlns:p14="http://schemas.microsoft.com/office/powerpoint/2010/main" val="348038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49601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784417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d774ca7e2f_1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d774ca7e2f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d774ca7e2f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d774ca7e2f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64308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320553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These results are from regression model using all data for training and weather is limited to temperature only</a:t>
            </a:r>
          </a:p>
        </p:txBody>
      </p:sp>
    </p:spTree>
    <p:extLst>
      <p:ext uri="{BB962C8B-B14F-4D97-AF65-F5344CB8AC3E}">
        <p14:creationId xmlns:p14="http://schemas.microsoft.com/office/powerpoint/2010/main" val="3264716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1618627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d774ca7e2f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d774ca7e2f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3319975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6641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Some of the key one published over the year are:</a:t>
            </a:r>
          </a:p>
          <a:p>
            <a:pPr>
              <a:buFont typeface="+mj-lt"/>
              <a:buAutoNum type="arabicPeriod"/>
            </a:pPr>
            <a:r>
              <a:rPr lang="en-US" dirty="0">
                <a:hlinkClick r:id="rId3"/>
              </a:rPr>
              <a:t>www.cebm.net</a:t>
            </a:r>
            <a:r>
              <a:rPr lang="en-US" dirty="0"/>
              <a:t> on Mar 23,2020 </a:t>
            </a:r>
            <a:r>
              <a:rPr lang="en-US" dirty="0">
                <a:hlinkClick r:id="rId4"/>
              </a:rPr>
              <a:t>Do weather conditions influence the transmission of the coronavirus (SARS-CoV-2)?</a:t>
            </a:r>
            <a:endParaRPr lang="en-US" dirty="0"/>
          </a:p>
          <a:p>
            <a:pPr>
              <a:buFont typeface="+mj-lt"/>
              <a:buAutoNum type="arabicPeriod"/>
            </a:pPr>
            <a:r>
              <a:rPr lang="en-US" dirty="0">
                <a:hlinkClick r:id="rId5"/>
              </a:rPr>
              <a:t>www.medicalnewstoday.com</a:t>
            </a:r>
            <a:r>
              <a:rPr lang="en-US" dirty="0"/>
              <a:t> on Aug. 15,2010 </a:t>
            </a:r>
            <a:r>
              <a:rPr lang="en-US" dirty="0">
                <a:hlinkClick r:id="rId6"/>
              </a:rPr>
              <a:t>How does weather affect COVID-19?</a:t>
            </a:r>
            <a:endParaRPr lang="en-US" dirty="0"/>
          </a:p>
          <a:p>
            <a:pPr>
              <a:buFont typeface="+mj-lt"/>
              <a:buAutoNum type="arabicPeriod"/>
            </a:pPr>
            <a:r>
              <a:rPr lang="en-US" dirty="0">
                <a:hlinkClick r:id="rId7"/>
              </a:rPr>
              <a:t>www.statenews.com</a:t>
            </a:r>
            <a:r>
              <a:rPr lang="en-US" dirty="0"/>
              <a:t> on Oct. 21,2020 </a:t>
            </a:r>
            <a:r>
              <a:rPr lang="en-US" dirty="0">
                <a:hlinkClick r:id="rId8"/>
              </a:rPr>
              <a:t>Covid-19’s wintry mix</a:t>
            </a:r>
            <a:endParaRPr lang="en-US" dirty="0"/>
          </a:p>
          <a:p>
            <a:pPr>
              <a:buFont typeface="+mj-lt"/>
              <a:buAutoNum type="arabicPeriod"/>
            </a:pPr>
            <a:r>
              <a:rPr lang="en-US" dirty="0">
                <a:hlinkClick r:id="rId9"/>
              </a:rPr>
              <a:t>www.sciencedaily.com</a:t>
            </a:r>
            <a:r>
              <a:rPr lang="en-US" dirty="0"/>
              <a:t> on Nov. 2,2020 </a:t>
            </a:r>
            <a:r>
              <a:rPr lang="en-US" dirty="0">
                <a:hlinkClick r:id="rId10"/>
              </a:rPr>
              <a:t>Hot or cold, weather alone has no significant effect on COVID-19 spread</a:t>
            </a:r>
            <a:endParaRPr lang="en-US" dirty="0"/>
          </a:p>
          <a:p>
            <a:pPr>
              <a:buFont typeface="+mj-lt"/>
              <a:buAutoNum type="arabicPeriod"/>
            </a:pPr>
            <a:r>
              <a:rPr lang="en-US" dirty="0">
                <a:hlinkClick r:id="rId11"/>
              </a:rPr>
              <a:t>www.cbc.ca</a:t>
            </a:r>
            <a:r>
              <a:rPr lang="en-US" dirty="0"/>
              <a:t> on Nov. 7, 2020 </a:t>
            </a:r>
            <a:r>
              <a:rPr lang="en-US" dirty="0">
                <a:hlinkClick r:id="rId12"/>
              </a:rPr>
              <a:t>Winter will help COVID-19 spread more easily</a:t>
            </a:r>
            <a:endParaRPr lang="en-US" dirty="0"/>
          </a:p>
          <a:p>
            <a:pPr>
              <a:buFont typeface="+mj-lt"/>
              <a:buAutoNum type="arabicPeriod"/>
            </a:pPr>
            <a:r>
              <a:rPr lang="en-US" dirty="0">
                <a:hlinkClick r:id="rId13"/>
              </a:rPr>
              <a:t>www.huffingtonpost.ca</a:t>
            </a:r>
            <a:r>
              <a:rPr lang="en-US" dirty="0"/>
              <a:t> on Jan.7,2021 </a:t>
            </a:r>
            <a:r>
              <a:rPr lang="en-US" dirty="0">
                <a:hlinkClick r:id="rId14"/>
              </a:rPr>
              <a:t>Does Cold Weather Make COVID-19 Spread More Easily?</a:t>
            </a:r>
            <a:endParaRPr lang="en-US" dirty="0"/>
          </a:p>
          <a:p>
            <a:pPr>
              <a:buFont typeface="+mj-lt"/>
              <a:buAutoNum type="arabicPeriod"/>
            </a:pPr>
            <a:r>
              <a:rPr lang="en-US" dirty="0">
                <a:hlinkClick r:id="rId15"/>
              </a:rPr>
              <a:t>www.ctvnews.ca</a:t>
            </a:r>
            <a:r>
              <a:rPr lang="en-US" dirty="0"/>
              <a:t> on Sep. 20,2020 </a:t>
            </a:r>
            <a:r>
              <a:rPr lang="en-US" dirty="0">
                <a:hlinkClick r:id="rId8"/>
              </a:rPr>
              <a:t>COVID-19 appears to spread less in warm and wet climates</a:t>
            </a:r>
            <a:endParaRPr lang="en-US" dirty="0"/>
          </a:p>
          <a:p>
            <a:endParaRPr lang="en-CA" dirty="0"/>
          </a:p>
        </p:txBody>
      </p:sp>
    </p:spTree>
    <p:extLst>
      <p:ext uri="{BB962C8B-B14F-4D97-AF65-F5344CB8AC3E}">
        <p14:creationId xmlns:p14="http://schemas.microsoft.com/office/powerpoint/2010/main" val="65052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CA" dirty="0"/>
          </a:p>
        </p:txBody>
      </p:sp>
    </p:spTree>
    <p:extLst>
      <p:ext uri="{BB962C8B-B14F-4D97-AF65-F5344CB8AC3E}">
        <p14:creationId xmlns:p14="http://schemas.microsoft.com/office/powerpoint/2010/main" val="209741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1" dirty="0"/>
              <a:t>Correlation</a:t>
            </a:r>
            <a:r>
              <a:rPr lang="en-US" dirty="0"/>
              <a:t> is a statistical technique that can show whether and how strongly pairs of variables are related/interdependent. When we look at two variables over time if one variable changes how does this affect change in another variable. So </a:t>
            </a:r>
            <a:r>
              <a:rPr lang="en-US" b="1" i="1" dirty="0"/>
              <a:t>Correlation measures to what extent different variables are interdependent.</a:t>
            </a:r>
          </a:p>
          <a:p>
            <a:endParaRPr lang="en-US" b="1" i="1" dirty="0"/>
          </a:p>
          <a:p>
            <a:pPr marL="139700" indent="0">
              <a:buFont typeface="Arial" panose="020B0604020202020204" pitchFamily="34" charset="0"/>
              <a:buNone/>
            </a:pPr>
            <a:r>
              <a:rPr lang="en-US" b="1" dirty="0"/>
              <a:t>Positive Correlation</a:t>
            </a:r>
            <a:r>
              <a:rPr lang="en-US" dirty="0"/>
              <a:t>: both variables change in the same direction.</a:t>
            </a:r>
          </a:p>
          <a:p>
            <a:pPr marL="139700" indent="0">
              <a:buFont typeface="Arial" panose="020B0604020202020204" pitchFamily="34" charset="0"/>
              <a:buNone/>
            </a:pPr>
            <a:r>
              <a:rPr lang="en-US" b="1" dirty="0"/>
              <a:t>Neutral Correlation</a:t>
            </a:r>
            <a:r>
              <a:rPr lang="en-US" dirty="0"/>
              <a:t>: No relationship in the change of the variables.</a:t>
            </a:r>
          </a:p>
          <a:p>
            <a:pPr marL="139700" indent="0">
              <a:buFont typeface="Arial" panose="020B0604020202020204" pitchFamily="34" charset="0"/>
              <a:buNone/>
            </a:pPr>
            <a:r>
              <a:rPr lang="en-US" b="1" dirty="0"/>
              <a:t>Negative Correlation</a:t>
            </a:r>
            <a:r>
              <a:rPr lang="en-US" dirty="0"/>
              <a:t>: variables change in opposite directions.</a:t>
            </a:r>
          </a:p>
          <a:p>
            <a:pPr marL="139700" indent="0">
              <a:buFont typeface="Arial" panose="020B0604020202020204" pitchFamily="34" charset="0"/>
              <a:buNone/>
            </a:pPr>
            <a:endParaRPr lang="en-US" dirty="0"/>
          </a:p>
          <a:p>
            <a:pPr marL="139700" indent="0">
              <a:buFont typeface="Arial" panose="020B0604020202020204" pitchFamily="34" charset="0"/>
              <a:buNone/>
            </a:pPr>
            <a:endParaRPr lang="en-CA" dirty="0"/>
          </a:p>
          <a:p>
            <a:pPr marL="139700" indent="0">
              <a:buNone/>
            </a:pPr>
            <a:r>
              <a:rPr lang="en-US" dirty="0"/>
              <a:t>Correlation coefficient and p-value will tell you the following:</a:t>
            </a:r>
          </a:p>
          <a:p>
            <a:r>
              <a:rPr lang="en-US" dirty="0"/>
              <a:t>Correlation coefficient </a:t>
            </a:r>
          </a:p>
          <a:p>
            <a:pPr>
              <a:buFont typeface="Arial" panose="020B0604020202020204" pitchFamily="34" charset="0"/>
              <a:buChar char="•"/>
            </a:pPr>
            <a:r>
              <a:rPr lang="en-US" dirty="0"/>
              <a:t>close to +1: Large Positive relationship</a:t>
            </a:r>
          </a:p>
          <a:p>
            <a:pPr>
              <a:buFont typeface="Arial" panose="020B0604020202020204" pitchFamily="34" charset="0"/>
              <a:buChar char="•"/>
            </a:pPr>
            <a:r>
              <a:rPr lang="en-US" dirty="0"/>
              <a:t>close to -1: Large Negative relationship</a:t>
            </a:r>
          </a:p>
          <a:p>
            <a:pPr>
              <a:buFont typeface="Arial" panose="020B0604020202020204" pitchFamily="34" charset="0"/>
              <a:buChar char="•"/>
            </a:pPr>
            <a:r>
              <a:rPr lang="en-US" dirty="0"/>
              <a:t>close to 0: No relationship</a:t>
            </a:r>
          </a:p>
          <a:p>
            <a:pPr marL="139700" indent="0">
              <a:buNone/>
            </a:pPr>
            <a:endParaRPr lang="en-US" dirty="0"/>
          </a:p>
          <a:p>
            <a:pPr marL="139700" indent="0">
              <a:buNone/>
            </a:pPr>
            <a:r>
              <a:rPr lang="en-US" dirty="0"/>
              <a:t>P-value</a:t>
            </a:r>
          </a:p>
          <a:p>
            <a:pPr>
              <a:buFont typeface="Arial" panose="020B0604020202020204" pitchFamily="34" charset="0"/>
              <a:buChar char="•"/>
            </a:pPr>
            <a:r>
              <a:rPr lang="en-US" dirty="0"/>
              <a:t>P-value &lt;0.001: </a:t>
            </a:r>
            <a:r>
              <a:rPr lang="en-US" b="1" dirty="0"/>
              <a:t>Strong</a:t>
            </a:r>
            <a:r>
              <a:rPr lang="en-US" dirty="0"/>
              <a:t> certainty in the result</a:t>
            </a:r>
          </a:p>
          <a:p>
            <a:pPr>
              <a:buFont typeface="Arial" panose="020B0604020202020204" pitchFamily="34" charset="0"/>
              <a:buChar char="•"/>
            </a:pPr>
            <a:r>
              <a:rPr lang="en-US" dirty="0"/>
              <a:t>P-value &lt;0.05:  </a:t>
            </a:r>
            <a:r>
              <a:rPr lang="en-US" b="1" dirty="0"/>
              <a:t>Moderate</a:t>
            </a:r>
            <a:r>
              <a:rPr lang="en-US" dirty="0"/>
              <a:t> certainty in the result</a:t>
            </a:r>
          </a:p>
          <a:p>
            <a:pPr>
              <a:buFont typeface="Arial" panose="020B0604020202020204" pitchFamily="34" charset="0"/>
              <a:buChar char="•"/>
            </a:pPr>
            <a:r>
              <a:rPr lang="en-US" dirty="0"/>
              <a:t>P-value &lt;0.1: </a:t>
            </a:r>
            <a:r>
              <a:rPr lang="en-US" b="1" dirty="0"/>
              <a:t>Weak</a:t>
            </a:r>
            <a:r>
              <a:rPr lang="en-US" dirty="0"/>
              <a:t> certainty in the result</a:t>
            </a:r>
          </a:p>
          <a:p>
            <a:pPr>
              <a:buFont typeface="Arial" panose="020B0604020202020204" pitchFamily="34" charset="0"/>
              <a:buChar char="•"/>
            </a:pPr>
            <a:r>
              <a:rPr lang="en-US" dirty="0"/>
              <a:t>P-value &gt; 0.1: </a:t>
            </a:r>
            <a:r>
              <a:rPr lang="en-US" b="1" dirty="0"/>
              <a:t>No</a:t>
            </a:r>
            <a:r>
              <a:rPr lang="en-US" dirty="0"/>
              <a:t> certainty in the result</a:t>
            </a:r>
          </a:p>
          <a:p>
            <a:pPr marL="139700" indent="0">
              <a:buFont typeface="Arial" panose="020B0604020202020204" pitchFamily="34" charset="0"/>
              <a:buNone/>
            </a:pPr>
            <a:endParaRPr lang="en-CA" dirty="0"/>
          </a:p>
          <a:p>
            <a:pPr marL="139700" indent="0">
              <a:buFont typeface="Arial" panose="020B0604020202020204" pitchFamily="34" charset="0"/>
              <a:buNone/>
            </a:pPr>
            <a:r>
              <a:rPr lang="en-US" b="1" dirty="0"/>
              <a:t>There are several statistics that you can use to quantify correlation- </a:t>
            </a:r>
            <a:r>
              <a:rPr lang="en-CA" b="1" dirty="0"/>
              <a:t>Pearson’s r | Spearman’s </a:t>
            </a:r>
            <a:r>
              <a:rPr lang="el-GR" b="1" dirty="0"/>
              <a:t>ρ (</a:t>
            </a:r>
            <a:r>
              <a:rPr lang="en-CA" b="1" dirty="0"/>
              <a:t>rho) | Kendall’s </a:t>
            </a:r>
            <a:r>
              <a:rPr lang="el-GR" b="1" dirty="0"/>
              <a:t>τ (</a:t>
            </a:r>
            <a:r>
              <a:rPr lang="en-CA" b="1" dirty="0"/>
              <a:t>tau)</a:t>
            </a:r>
          </a:p>
          <a:p>
            <a:pPr marL="139700" indent="0">
              <a:buFont typeface="Arial" panose="020B0604020202020204" pitchFamily="34" charset="0"/>
              <a:buNone/>
            </a:pPr>
            <a:r>
              <a:rPr lang="en-US" dirty="0"/>
              <a:t>Pearson’s coefficient measures linear correlation, while the Spearman and Kendall coefficients compare the ranks of data.</a:t>
            </a:r>
            <a:endParaRPr lang="en-CA" dirty="0"/>
          </a:p>
          <a:p>
            <a:pPr marL="139700" indent="0">
              <a:buNone/>
            </a:pPr>
            <a:endParaRPr lang="en-US" dirty="0"/>
          </a:p>
          <a:p>
            <a:pPr marL="139700" indent="0">
              <a:buNone/>
            </a:pPr>
            <a:r>
              <a:rPr lang="en-US" dirty="0"/>
              <a:t>Several conditions have to be met for Pearson correlation:</a:t>
            </a:r>
          </a:p>
          <a:p>
            <a:pPr>
              <a:buFont typeface="Arial" panose="020B0604020202020204" pitchFamily="34" charset="0"/>
              <a:buChar char="•"/>
            </a:pPr>
            <a:r>
              <a:rPr lang="en-US" dirty="0"/>
              <a:t>The variables x and y must have a linear relationship.</a:t>
            </a:r>
          </a:p>
          <a:p>
            <a:pPr>
              <a:buFont typeface="Arial" panose="020B0604020202020204" pitchFamily="34" charset="0"/>
              <a:buChar char="•"/>
            </a:pPr>
            <a:r>
              <a:rPr lang="en-US" dirty="0"/>
              <a:t>Both variables x and y must be numerical (or quantitative). That is, they must represent measurements with no restriction on their level of precision. For example, numbers with many places after the decimal point (such as 11.332 or 0.229) must be possible.</a:t>
            </a:r>
          </a:p>
          <a:p>
            <a:pPr>
              <a:buFont typeface="Arial" panose="020B0604020202020204" pitchFamily="34" charset="0"/>
              <a:buChar char="•"/>
            </a:pPr>
            <a:r>
              <a:rPr lang="en-US" dirty="0"/>
              <a:t>The y values must have a normal distribution for each x, with the same variance at each x.</a:t>
            </a:r>
          </a:p>
          <a:p>
            <a:pPr marL="139700" indent="0">
              <a:buNone/>
            </a:pPr>
            <a:r>
              <a:rPr lang="en-US" dirty="0"/>
              <a:t>The Pearson’s correlation coefficient is calculated as the covariance of the two variables divided by the product of the standard deviation of each data sample. It is the normalization of the covariance between the two variables to give an interpretable score.</a:t>
            </a:r>
          </a:p>
          <a:p>
            <a:pPr marL="139700" indent="0">
              <a:buFont typeface="Arial" panose="020B0604020202020204" pitchFamily="34" charset="0"/>
              <a:buNone/>
            </a:pPr>
            <a:endParaRPr lang="en-CA" dirty="0"/>
          </a:p>
          <a:p>
            <a:pPr marL="139700" indent="0">
              <a:buFont typeface="Arial" panose="020B0604020202020204" pitchFamily="34" charset="0"/>
              <a:buNone/>
            </a:pPr>
            <a:endParaRPr lang="en-CA" dirty="0"/>
          </a:p>
          <a:p>
            <a:pPr marL="139700" indent="0">
              <a:buNone/>
            </a:pPr>
            <a:r>
              <a:rPr lang="en-US" dirty="0"/>
              <a:t>Pearson’s correlation coefficient is the most common correlation measure out there, but it is not the only one out there. Pearson’s correlation can't be used in all cases. It can be used only when certain conditions are met (those are listed above). If those conditions are not met, the rank correlation can be used (Spearman and Kendall correlation).</a:t>
            </a:r>
          </a:p>
          <a:p>
            <a:pPr marL="139700" indent="0">
              <a:buNone/>
            </a:pPr>
            <a:r>
              <a:rPr lang="en-US" dirty="0"/>
              <a:t>Pearson correlation assumes that the data we are comparing is normally distributed. When that assumption is not true, the correlation value is reflecting the true association. Spearman correlation does not assume that data is from a specific distribution, so it is a non-parametric correlation measure.</a:t>
            </a:r>
          </a:p>
          <a:p>
            <a:pPr marL="139700" indent="0">
              <a:buNone/>
            </a:pPr>
            <a:r>
              <a:rPr lang="en-US" dirty="0"/>
              <a:t>Spearman’s rank correlation doesn’t require the relationship between the variables x and y to be linear, nor does it require the variables to be numerical. You use Spearman’s rank when the variables are ordinal or/and quantitative. Rather than examining a linear relationship between x and y, Spearman’s rank correlation tests whether two ordinal or/and quantitative variables are dependent.</a:t>
            </a:r>
          </a:p>
          <a:p>
            <a:pPr marL="139700" indent="0">
              <a:buNone/>
            </a:pPr>
            <a:r>
              <a:rPr lang="en-US" dirty="0"/>
              <a:t>Note that Spearman’s rank applies to ordinal data only.</a:t>
            </a:r>
          </a:p>
          <a:p>
            <a:pPr marL="139700" indent="0">
              <a:buNone/>
            </a:pPr>
            <a:r>
              <a:rPr lang="en-US" dirty="0"/>
              <a:t>Spearman's correlation coefficient, (ρ, also signified by </a:t>
            </a:r>
            <a:r>
              <a:rPr lang="en-US" i="1" dirty="0" err="1"/>
              <a:t>r</a:t>
            </a:r>
            <a:r>
              <a:rPr lang="en-US" dirty="0" err="1"/>
              <a:t>s</a:t>
            </a:r>
            <a:r>
              <a:rPr lang="en-US" dirty="0"/>
              <a:t>) measures the strength and direction of the association between two ranked variables. You interpret the value of Spearman’s rank correlation, ρ the same way you interpret Pearson’s correlation, r. The values of ρ can go between –1 and +1. The higher the magnitude of ρ (in the positive or negative directions), the stronger the relationship.</a:t>
            </a:r>
          </a:p>
          <a:p>
            <a:pPr marL="139700" indent="0">
              <a:buFont typeface="Arial" panose="020B0604020202020204" pitchFamily="34" charset="0"/>
              <a:buNone/>
            </a:pPr>
            <a:endParaRPr lang="en-CA" dirty="0"/>
          </a:p>
          <a:p>
            <a:pPr marL="139700" indent="0">
              <a:buFont typeface="Arial" panose="020B0604020202020204" pitchFamily="34" charset="0"/>
              <a:buNone/>
            </a:pPr>
            <a:endParaRPr lang="en-US" dirty="0"/>
          </a:p>
          <a:p>
            <a:endParaRPr lang="en-US" dirty="0"/>
          </a:p>
          <a:p>
            <a:endParaRPr lang="en-CA" dirty="0"/>
          </a:p>
        </p:txBody>
      </p:sp>
    </p:spTree>
    <p:extLst>
      <p:ext uri="{BB962C8B-B14F-4D97-AF65-F5344CB8AC3E}">
        <p14:creationId xmlns:p14="http://schemas.microsoft.com/office/powerpoint/2010/main" val="2376374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These results are based on weather = temp and humidity</a:t>
            </a:r>
          </a:p>
        </p:txBody>
      </p:sp>
    </p:spTree>
    <p:extLst>
      <p:ext uri="{BB962C8B-B14F-4D97-AF65-F5344CB8AC3E}">
        <p14:creationId xmlns:p14="http://schemas.microsoft.com/office/powerpoint/2010/main" val="36706399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t="893" b="893"/>
          <a:stretch/>
        </p:blipFill>
        <p:spPr>
          <a:xfrm>
            <a:off x="8159800" y="1226525"/>
            <a:ext cx="559400" cy="551575"/>
          </a:xfrm>
          <a:prstGeom prst="rect">
            <a:avLst/>
          </a:prstGeom>
          <a:noFill/>
          <a:ln>
            <a:noFill/>
          </a:ln>
        </p:spPr>
      </p:pic>
      <p:pic>
        <p:nvPicPr>
          <p:cNvPr id="11" name="Google Shape;11;p2"/>
          <p:cNvPicPr preferRelativeResize="0"/>
          <p:nvPr/>
        </p:nvPicPr>
        <p:blipFill rotWithShape="1">
          <a:blip r:embed="rId3">
            <a:alphaModFix/>
          </a:blip>
          <a:srcRect t="893" b="893"/>
          <a:stretch/>
        </p:blipFill>
        <p:spPr>
          <a:xfrm>
            <a:off x="5840740" y="3088850"/>
            <a:ext cx="868960" cy="856825"/>
          </a:xfrm>
          <a:prstGeom prst="rect">
            <a:avLst/>
          </a:prstGeom>
          <a:noFill/>
          <a:ln>
            <a:noFill/>
          </a:ln>
        </p:spPr>
      </p:pic>
      <p:sp>
        <p:nvSpPr>
          <p:cNvPr id="12" name="Google Shape;12;p2"/>
          <p:cNvSpPr/>
          <p:nvPr/>
        </p:nvSpPr>
        <p:spPr>
          <a:xfrm>
            <a:off x="0" y="1593450"/>
            <a:ext cx="9144000" cy="19566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514800" y="2010200"/>
            <a:ext cx="6390300" cy="11415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sp>
        <p:nvSpPr>
          <p:cNvPr id="14" name="Google Shape;14;p2"/>
          <p:cNvSpPr/>
          <p:nvPr/>
        </p:nvSpPr>
        <p:spPr>
          <a:xfrm>
            <a:off x="0" y="1593450"/>
            <a:ext cx="81600" cy="1956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rotWithShape="1">
          <a:blip r:embed="rId3">
            <a:alphaModFix/>
          </a:blip>
          <a:srcRect t="32908"/>
          <a:stretch/>
        </p:blipFill>
        <p:spPr>
          <a:xfrm>
            <a:off x="4559800" y="0"/>
            <a:ext cx="2083750" cy="1403574"/>
          </a:xfrm>
          <a:prstGeom prst="rect">
            <a:avLst/>
          </a:prstGeom>
          <a:noFill/>
          <a:ln>
            <a:noFill/>
          </a:ln>
        </p:spPr>
      </p:pic>
      <p:pic>
        <p:nvPicPr>
          <p:cNvPr id="16" name="Google Shape;16;p2"/>
          <p:cNvPicPr preferRelativeResize="0"/>
          <p:nvPr/>
        </p:nvPicPr>
        <p:blipFill rotWithShape="1">
          <a:blip r:embed="rId4">
            <a:alphaModFix/>
          </a:blip>
          <a:srcRect t="980" b="990"/>
          <a:stretch/>
        </p:blipFill>
        <p:spPr>
          <a:xfrm>
            <a:off x="7328456" y="3151696"/>
            <a:ext cx="1313988" cy="1293307"/>
          </a:xfrm>
          <a:prstGeom prst="rect">
            <a:avLst/>
          </a:prstGeom>
          <a:noFill/>
          <a:ln>
            <a:noFill/>
          </a:ln>
        </p:spPr>
      </p:pic>
      <p:pic>
        <p:nvPicPr>
          <p:cNvPr id="17" name="Google Shape;17;p2"/>
          <p:cNvPicPr preferRelativeResize="0"/>
          <p:nvPr/>
        </p:nvPicPr>
        <p:blipFill rotWithShape="1">
          <a:blip r:embed="rId4">
            <a:alphaModFix/>
          </a:blip>
          <a:srcRect t="980" b="990"/>
          <a:stretch/>
        </p:blipFill>
        <p:spPr>
          <a:xfrm>
            <a:off x="6498100" y="1154949"/>
            <a:ext cx="868950" cy="855263"/>
          </a:xfrm>
          <a:prstGeom prst="rect">
            <a:avLst/>
          </a:prstGeom>
          <a:noFill/>
          <a:ln>
            <a:noFill/>
          </a:ln>
        </p:spPr>
      </p:pic>
      <p:pic>
        <p:nvPicPr>
          <p:cNvPr id="18" name="Google Shape;18;p2"/>
          <p:cNvPicPr preferRelativeResize="0"/>
          <p:nvPr/>
        </p:nvPicPr>
        <p:blipFill rotWithShape="1">
          <a:blip r:embed="rId2">
            <a:alphaModFix/>
          </a:blip>
          <a:srcRect r="30045"/>
          <a:stretch/>
        </p:blipFill>
        <p:spPr>
          <a:xfrm>
            <a:off x="8642450" y="2072900"/>
            <a:ext cx="501549" cy="719850"/>
          </a:xfrm>
          <a:prstGeom prst="rect">
            <a:avLst/>
          </a:prstGeom>
          <a:noFill/>
          <a:ln>
            <a:noFill/>
          </a:ln>
        </p:spPr>
      </p:pic>
      <p:pic>
        <p:nvPicPr>
          <p:cNvPr id="19" name="Google Shape;19;p2"/>
          <p:cNvPicPr preferRelativeResize="0"/>
          <p:nvPr/>
        </p:nvPicPr>
        <p:blipFill rotWithShape="1">
          <a:blip r:embed="rId3">
            <a:alphaModFix/>
          </a:blip>
          <a:srcRect b="57406"/>
          <a:stretch/>
        </p:blipFill>
        <p:spPr>
          <a:xfrm>
            <a:off x="3900875" y="4430100"/>
            <a:ext cx="1680350" cy="718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t="670" b="661"/>
          <a:stretch/>
        </p:blipFill>
        <p:spPr>
          <a:xfrm>
            <a:off x="7894561" y="4059551"/>
            <a:ext cx="725380" cy="718575"/>
          </a:xfrm>
          <a:prstGeom prst="rect">
            <a:avLst/>
          </a:prstGeom>
          <a:noFill/>
          <a:ln>
            <a:noFill/>
          </a:ln>
        </p:spPr>
      </p:pic>
      <p:pic>
        <p:nvPicPr>
          <p:cNvPr id="22" name="Google Shape;22;p3"/>
          <p:cNvPicPr preferRelativeResize="0"/>
          <p:nvPr/>
        </p:nvPicPr>
        <p:blipFill rotWithShape="1">
          <a:blip r:embed="rId3">
            <a:alphaModFix/>
          </a:blip>
          <a:srcRect t="893" b="893"/>
          <a:stretch/>
        </p:blipFill>
        <p:spPr>
          <a:xfrm>
            <a:off x="4843790" y="3138650"/>
            <a:ext cx="868960" cy="856825"/>
          </a:xfrm>
          <a:prstGeom prst="rect">
            <a:avLst/>
          </a:prstGeom>
          <a:noFill/>
          <a:ln>
            <a:noFill/>
          </a:ln>
        </p:spPr>
      </p:pic>
      <p:pic>
        <p:nvPicPr>
          <p:cNvPr id="23" name="Google Shape;23;p3"/>
          <p:cNvPicPr preferRelativeResize="0"/>
          <p:nvPr/>
        </p:nvPicPr>
        <p:blipFill rotWithShape="1">
          <a:blip r:embed="rId2">
            <a:alphaModFix/>
          </a:blip>
          <a:srcRect r="30045"/>
          <a:stretch/>
        </p:blipFill>
        <p:spPr>
          <a:xfrm>
            <a:off x="8642450" y="1370757"/>
            <a:ext cx="501549" cy="719850"/>
          </a:xfrm>
          <a:prstGeom prst="rect">
            <a:avLst/>
          </a:prstGeom>
          <a:noFill/>
          <a:ln>
            <a:noFill/>
          </a:ln>
        </p:spPr>
      </p:pic>
      <p:sp>
        <p:nvSpPr>
          <p:cNvPr id="24" name="Google Shape;24;p3"/>
          <p:cNvSpPr/>
          <p:nvPr/>
        </p:nvSpPr>
        <p:spPr>
          <a:xfrm>
            <a:off x="0" y="1784975"/>
            <a:ext cx="9144000" cy="15735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ctrTitle"/>
          </p:nvPr>
        </p:nvSpPr>
        <p:spPr>
          <a:xfrm>
            <a:off x="514800" y="2025550"/>
            <a:ext cx="8114400" cy="655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6" name="Google Shape;26;p3"/>
          <p:cNvSpPr txBox="1">
            <a:spLocks noGrp="1"/>
          </p:cNvSpPr>
          <p:nvPr>
            <p:ph type="subTitle" idx="1"/>
          </p:nvPr>
        </p:nvSpPr>
        <p:spPr>
          <a:xfrm>
            <a:off x="514800" y="2702092"/>
            <a:ext cx="8114400" cy="415800"/>
          </a:xfrm>
          <a:prstGeom prst="rect">
            <a:avLst/>
          </a:prstGeom>
        </p:spPr>
        <p:txBody>
          <a:bodyPr spcFirstLastPara="1" wrap="square" lIns="0" tIns="0" rIns="0" bIns="0" anchor="t" anchorCtr="0">
            <a:noAutofit/>
          </a:bodyPr>
          <a:lstStyle>
            <a:lvl1pPr lvl="0" rtl="0">
              <a:spcBef>
                <a:spcPts val="0"/>
              </a:spcBef>
              <a:spcAft>
                <a:spcPts val="0"/>
              </a:spcAft>
              <a:buClr>
                <a:schemeClr val="accent6"/>
              </a:buClr>
              <a:buSzPts val="2400"/>
              <a:buNone/>
              <a:defRPr>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a:endParaRPr/>
          </a:p>
        </p:txBody>
      </p:sp>
      <p:sp>
        <p:nvSpPr>
          <p:cNvPr id="27" name="Google Shape;27;p3"/>
          <p:cNvSpPr/>
          <p:nvPr/>
        </p:nvSpPr>
        <p:spPr>
          <a:xfrm>
            <a:off x="0" y="1784975"/>
            <a:ext cx="81600" cy="157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pic>
        <p:nvPicPr>
          <p:cNvPr id="28" name="Google Shape;28;p3"/>
          <p:cNvPicPr preferRelativeResize="0"/>
          <p:nvPr/>
        </p:nvPicPr>
        <p:blipFill rotWithShape="1">
          <a:blip r:embed="rId2">
            <a:alphaModFix/>
          </a:blip>
          <a:srcRect t="893" b="893"/>
          <a:stretch/>
        </p:blipFill>
        <p:spPr>
          <a:xfrm>
            <a:off x="8135275" y="254100"/>
            <a:ext cx="559400" cy="551575"/>
          </a:xfrm>
          <a:prstGeom prst="rect">
            <a:avLst/>
          </a:prstGeom>
          <a:noFill/>
          <a:ln>
            <a:noFill/>
          </a:ln>
        </p:spPr>
      </p:pic>
      <p:pic>
        <p:nvPicPr>
          <p:cNvPr id="29" name="Google Shape;29;p3"/>
          <p:cNvPicPr preferRelativeResize="0"/>
          <p:nvPr/>
        </p:nvPicPr>
        <p:blipFill rotWithShape="1">
          <a:blip r:embed="rId4">
            <a:alphaModFix/>
          </a:blip>
          <a:srcRect t="980" b="990"/>
          <a:stretch/>
        </p:blipFill>
        <p:spPr>
          <a:xfrm>
            <a:off x="5941581" y="711496"/>
            <a:ext cx="1313988" cy="1293307"/>
          </a:xfrm>
          <a:prstGeom prst="rect">
            <a:avLst/>
          </a:prstGeom>
          <a:noFill/>
          <a:ln>
            <a:noFill/>
          </a:ln>
        </p:spPr>
      </p:pic>
      <p:pic>
        <p:nvPicPr>
          <p:cNvPr id="30" name="Google Shape;30;p3"/>
          <p:cNvPicPr preferRelativeResize="0"/>
          <p:nvPr/>
        </p:nvPicPr>
        <p:blipFill rotWithShape="1">
          <a:blip r:embed="rId4">
            <a:alphaModFix/>
          </a:blip>
          <a:srcRect t="980" b="990"/>
          <a:stretch/>
        </p:blipFill>
        <p:spPr>
          <a:xfrm>
            <a:off x="7387100" y="3062074"/>
            <a:ext cx="936025" cy="921275"/>
          </a:xfrm>
          <a:prstGeom prst="rect">
            <a:avLst/>
          </a:prstGeom>
          <a:noFill/>
          <a:ln>
            <a:noFill/>
          </a:ln>
        </p:spPr>
      </p:pic>
      <p:pic>
        <p:nvPicPr>
          <p:cNvPr id="31" name="Google Shape;31;p3"/>
          <p:cNvPicPr preferRelativeResize="0"/>
          <p:nvPr/>
        </p:nvPicPr>
        <p:blipFill rotWithShape="1">
          <a:blip r:embed="rId3">
            <a:alphaModFix/>
          </a:blip>
          <a:srcRect b="44635"/>
          <a:stretch/>
        </p:blipFill>
        <p:spPr>
          <a:xfrm>
            <a:off x="5902900" y="4209475"/>
            <a:ext cx="1680350" cy="934025"/>
          </a:xfrm>
          <a:prstGeom prst="rect">
            <a:avLst/>
          </a:prstGeom>
          <a:noFill/>
          <a:ln>
            <a:noFill/>
          </a:ln>
        </p:spPr>
      </p:pic>
      <p:pic>
        <p:nvPicPr>
          <p:cNvPr id="32" name="Google Shape;32;p3"/>
          <p:cNvPicPr preferRelativeResize="0"/>
          <p:nvPr/>
        </p:nvPicPr>
        <p:blipFill rotWithShape="1">
          <a:blip r:embed="rId3">
            <a:alphaModFix/>
          </a:blip>
          <a:srcRect t="32908"/>
          <a:stretch/>
        </p:blipFill>
        <p:spPr>
          <a:xfrm>
            <a:off x="3629000" y="0"/>
            <a:ext cx="2083750" cy="14035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pic>
        <p:nvPicPr>
          <p:cNvPr id="87" name="Google Shape;87;p8"/>
          <p:cNvPicPr preferRelativeResize="0"/>
          <p:nvPr/>
        </p:nvPicPr>
        <p:blipFill rotWithShape="1">
          <a:blip r:embed="rId2">
            <a:alphaModFix/>
          </a:blip>
          <a:srcRect t="893" b="893"/>
          <a:stretch/>
        </p:blipFill>
        <p:spPr>
          <a:xfrm>
            <a:off x="7728625" y="490650"/>
            <a:ext cx="675750" cy="666298"/>
          </a:xfrm>
          <a:prstGeom prst="rect">
            <a:avLst/>
          </a:prstGeom>
          <a:noFill/>
          <a:ln>
            <a:noFill/>
          </a:ln>
        </p:spPr>
      </p:pic>
      <p:pic>
        <p:nvPicPr>
          <p:cNvPr id="88" name="Google Shape;88;p8"/>
          <p:cNvPicPr preferRelativeResize="0"/>
          <p:nvPr/>
        </p:nvPicPr>
        <p:blipFill rotWithShape="1">
          <a:blip r:embed="rId2">
            <a:alphaModFix/>
          </a:blip>
          <a:srcRect b="32971"/>
          <a:stretch/>
        </p:blipFill>
        <p:spPr>
          <a:xfrm>
            <a:off x="7671150" y="4688726"/>
            <a:ext cx="675750" cy="454774"/>
          </a:xfrm>
          <a:prstGeom prst="rect">
            <a:avLst/>
          </a:prstGeom>
          <a:noFill/>
          <a:ln>
            <a:noFill/>
          </a:ln>
        </p:spPr>
      </p:pic>
      <p:grpSp>
        <p:nvGrpSpPr>
          <p:cNvPr id="89" name="Google Shape;89;p8"/>
          <p:cNvGrpSpPr/>
          <p:nvPr/>
        </p:nvGrpSpPr>
        <p:grpSpPr>
          <a:xfrm>
            <a:off x="0" y="40803"/>
            <a:ext cx="9144000" cy="665100"/>
            <a:chOff x="0" y="809153"/>
            <a:chExt cx="9144000" cy="665100"/>
          </a:xfrm>
        </p:grpSpPr>
        <p:sp>
          <p:nvSpPr>
            <p:cNvPr id="90" name="Google Shape;90;p8"/>
            <p:cNvSpPr/>
            <p:nvPr/>
          </p:nvSpPr>
          <p:spPr>
            <a:xfrm>
              <a:off x="0" y="809153"/>
              <a:ext cx="9144000" cy="665100"/>
            </a:xfrm>
            <a:prstGeom prst="rect">
              <a:avLst/>
            </a:prstGeom>
            <a:solidFill>
              <a:srgbClr val="001033">
                <a:alpha val="32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0" y="809153"/>
              <a:ext cx="81600" cy="66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8"/>
          <p:cNvSpPr txBox="1">
            <a:spLocks noGrp="1"/>
          </p:cNvSpPr>
          <p:nvPr>
            <p:ph type="title"/>
          </p:nvPr>
        </p:nvSpPr>
        <p:spPr>
          <a:xfrm>
            <a:off x="514800" y="40800"/>
            <a:ext cx="6373800" cy="6651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93" name="Google Shape;93;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4" name="Google Shape;94;p8"/>
          <p:cNvPicPr preferRelativeResize="0"/>
          <p:nvPr/>
        </p:nvPicPr>
        <p:blipFill rotWithShape="1">
          <a:blip r:embed="rId3">
            <a:alphaModFix/>
          </a:blip>
          <a:srcRect t="25361"/>
          <a:stretch/>
        </p:blipFill>
        <p:spPr>
          <a:xfrm>
            <a:off x="6282250" y="0"/>
            <a:ext cx="1446375" cy="1083901"/>
          </a:xfrm>
          <a:prstGeom prst="rect">
            <a:avLst/>
          </a:prstGeom>
          <a:noFill/>
          <a:ln>
            <a:noFill/>
          </a:ln>
        </p:spPr>
      </p:pic>
      <p:pic>
        <p:nvPicPr>
          <p:cNvPr id="95" name="Google Shape;95;p8"/>
          <p:cNvPicPr preferRelativeResize="0"/>
          <p:nvPr/>
        </p:nvPicPr>
        <p:blipFill rotWithShape="1">
          <a:blip r:embed="rId4">
            <a:alphaModFix/>
          </a:blip>
          <a:srcRect t="980" b="990"/>
          <a:stretch/>
        </p:blipFill>
        <p:spPr>
          <a:xfrm>
            <a:off x="7330024" y="2266737"/>
            <a:ext cx="1004351" cy="988528"/>
          </a:xfrm>
          <a:prstGeom prst="rect">
            <a:avLst/>
          </a:prstGeom>
          <a:noFill/>
          <a:ln>
            <a:noFill/>
          </a:ln>
        </p:spPr>
      </p:pic>
      <p:pic>
        <p:nvPicPr>
          <p:cNvPr id="96" name="Google Shape;96;p8"/>
          <p:cNvPicPr preferRelativeResize="0"/>
          <p:nvPr/>
        </p:nvPicPr>
        <p:blipFill rotWithShape="1">
          <a:blip r:embed="rId3">
            <a:alphaModFix/>
          </a:blip>
          <a:srcRect r="23383"/>
          <a:stretch/>
        </p:blipFill>
        <p:spPr>
          <a:xfrm>
            <a:off x="8277325" y="3336980"/>
            <a:ext cx="866675" cy="1135695"/>
          </a:xfrm>
          <a:prstGeom prst="rect">
            <a:avLst/>
          </a:prstGeom>
          <a:noFill/>
          <a:ln>
            <a:noFill/>
          </a:ln>
        </p:spPr>
      </p:pic>
      <p:pic>
        <p:nvPicPr>
          <p:cNvPr id="97" name="Google Shape;97;p8"/>
          <p:cNvPicPr preferRelativeResize="0"/>
          <p:nvPr/>
        </p:nvPicPr>
        <p:blipFill rotWithShape="1">
          <a:blip r:embed="rId4">
            <a:alphaModFix/>
          </a:blip>
          <a:srcRect t="980" b="990"/>
          <a:stretch/>
        </p:blipFill>
        <p:spPr>
          <a:xfrm>
            <a:off x="8277325" y="1248138"/>
            <a:ext cx="675748" cy="6651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5"/>
        <p:cNvGrpSpPr/>
        <p:nvPr/>
      </p:nvGrpSpPr>
      <p:grpSpPr>
        <a:xfrm>
          <a:off x="0" y="0"/>
          <a:ext cx="0" cy="0"/>
          <a:chOff x="0" y="0"/>
          <a:chExt cx="0" cy="0"/>
        </a:xfrm>
      </p:grpSpPr>
      <p:sp>
        <p:nvSpPr>
          <p:cNvPr id="136" name="Google Shape;136;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7" name="Google Shape;137;p12"/>
          <p:cNvPicPr preferRelativeResize="0"/>
          <p:nvPr/>
        </p:nvPicPr>
        <p:blipFill rotWithShape="1">
          <a:blip r:embed="rId2">
            <a:alphaModFix/>
          </a:blip>
          <a:srcRect t="670" b="670"/>
          <a:stretch/>
        </p:blipFill>
        <p:spPr>
          <a:xfrm>
            <a:off x="8280475" y="2416469"/>
            <a:ext cx="595150" cy="589532"/>
          </a:xfrm>
          <a:prstGeom prst="rect">
            <a:avLst/>
          </a:prstGeom>
          <a:noFill/>
          <a:ln>
            <a:noFill/>
          </a:ln>
        </p:spPr>
      </p:pic>
      <p:pic>
        <p:nvPicPr>
          <p:cNvPr id="138" name="Google Shape;138;p12"/>
          <p:cNvPicPr preferRelativeResize="0"/>
          <p:nvPr/>
        </p:nvPicPr>
        <p:blipFill rotWithShape="1">
          <a:blip r:embed="rId3">
            <a:alphaModFix/>
          </a:blip>
          <a:srcRect t="670" b="661"/>
          <a:stretch/>
        </p:blipFill>
        <p:spPr>
          <a:xfrm>
            <a:off x="7027447" y="232387"/>
            <a:ext cx="595150" cy="589551"/>
          </a:xfrm>
          <a:prstGeom prst="rect">
            <a:avLst/>
          </a:prstGeom>
          <a:noFill/>
          <a:ln>
            <a:noFill/>
          </a:ln>
        </p:spPr>
      </p:pic>
      <p:pic>
        <p:nvPicPr>
          <p:cNvPr id="139" name="Google Shape;139;p12"/>
          <p:cNvPicPr preferRelativeResize="0"/>
          <p:nvPr/>
        </p:nvPicPr>
        <p:blipFill rotWithShape="1">
          <a:blip r:embed="rId3">
            <a:alphaModFix/>
          </a:blip>
          <a:srcRect t="670" b="661"/>
          <a:stretch/>
        </p:blipFill>
        <p:spPr>
          <a:xfrm>
            <a:off x="371105" y="3969625"/>
            <a:ext cx="929773" cy="921025"/>
          </a:xfrm>
          <a:prstGeom prst="rect">
            <a:avLst/>
          </a:prstGeom>
          <a:noFill/>
          <a:ln>
            <a:noFill/>
          </a:ln>
        </p:spPr>
      </p:pic>
      <p:pic>
        <p:nvPicPr>
          <p:cNvPr id="140" name="Google Shape;140;p12"/>
          <p:cNvPicPr preferRelativeResize="0"/>
          <p:nvPr/>
        </p:nvPicPr>
        <p:blipFill rotWithShape="1">
          <a:blip r:embed="rId2">
            <a:alphaModFix/>
          </a:blip>
          <a:srcRect t="31866"/>
          <a:stretch/>
        </p:blipFill>
        <p:spPr>
          <a:xfrm>
            <a:off x="315900" y="0"/>
            <a:ext cx="1732351" cy="1185075"/>
          </a:xfrm>
          <a:prstGeom prst="rect">
            <a:avLst/>
          </a:prstGeom>
          <a:noFill/>
          <a:ln>
            <a:noFill/>
          </a:ln>
        </p:spPr>
      </p:pic>
      <p:pic>
        <p:nvPicPr>
          <p:cNvPr id="141" name="Google Shape;141;p12"/>
          <p:cNvPicPr preferRelativeResize="0"/>
          <p:nvPr/>
        </p:nvPicPr>
        <p:blipFill rotWithShape="1">
          <a:blip r:embed="rId4">
            <a:alphaModFix/>
          </a:blip>
          <a:srcRect t="980" b="990"/>
          <a:stretch/>
        </p:blipFill>
        <p:spPr>
          <a:xfrm>
            <a:off x="281325" y="1351150"/>
            <a:ext cx="710101" cy="698926"/>
          </a:xfrm>
          <a:prstGeom prst="rect">
            <a:avLst/>
          </a:prstGeom>
          <a:noFill/>
          <a:ln>
            <a:noFill/>
          </a:ln>
        </p:spPr>
      </p:pic>
      <p:pic>
        <p:nvPicPr>
          <p:cNvPr id="142" name="Google Shape;142;p12"/>
          <p:cNvPicPr preferRelativeResize="0"/>
          <p:nvPr/>
        </p:nvPicPr>
        <p:blipFill rotWithShape="1">
          <a:blip r:embed="rId4">
            <a:alphaModFix/>
          </a:blip>
          <a:srcRect t="980" b="990"/>
          <a:stretch/>
        </p:blipFill>
        <p:spPr>
          <a:xfrm>
            <a:off x="8033925" y="3686350"/>
            <a:ext cx="841700" cy="828426"/>
          </a:xfrm>
          <a:prstGeom prst="rect">
            <a:avLst/>
          </a:prstGeom>
          <a:noFill/>
          <a:ln>
            <a:noFill/>
          </a:ln>
        </p:spPr>
      </p:pic>
      <p:pic>
        <p:nvPicPr>
          <p:cNvPr id="143" name="Google Shape;143;p12"/>
          <p:cNvPicPr preferRelativeResize="0"/>
          <p:nvPr/>
        </p:nvPicPr>
        <p:blipFill rotWithShape="1">
          <a:blip r:embed="rId2">
            <a:alphaModFix/>
          </a:blip>
          <a:srcRect r="27808"/>
          <a:stretch/>
        </p:blipFill>
        <p:spPr>
          <a:xfrm>
            <a:off x="7910125" y="182975"/>
            <a:ext cx="1233875" cy="1716026"/>
          </a:xfrm>
          <a:prstGeom prst="rect">
            <a:avLst/>
          </a:prstGeom>
          <a:noFill/>
          <a:ln>
            <a:noFill/>
          </a:ln>
        </p:spPr>
      </p:pic>
      <p:pic>
        <p:nvPicPr>
          <p:cNvPr id="144" name="Google Shape;144;p12"/>
          <p:cNvPicPr preferRelativeResize="0"/>
          <p:nvPr/>
        </p:nvPicPr>
        <p:blipFill rotWithShape="1">
          <a:blip r:embed="rId2">
            <a:alphaModFix/>
          </a:blip>
          <a:srcRect l="28341"/>
          <a:stretch/>
        </p:blipFill>
        <p:spPr>
          <a:xfrm>
            <a:off x="0" y="2680300"/>
            <a:ext cx="315900" cy="4426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6">
            <a:alphaModFix amt="65000"/>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800" y="809150"/>
            <a:ext cx="6373800"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1pPr>
            <a:lvl2pPr lvl="1"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2pPr>
            <a:lvl3pPr lvl="2"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3pPr>
            <a:lvl4pPr lvl="3"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4pPr>
            <a:lvl5pPr lvl="4"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5pPr>
            <a:lvl6pPr lvl="5"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6pPr>
            <a:lvl7pPr lvl="6"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7pPr>
            <a:lvl8pPr lvl="7"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8pPr>
            <a:lvl9pPr lvl="8" rtl="0">
              <a:lnSpc>
                <a:spcPct val="90000"/>
              </a:lnSpc>
              <a:spcBef>
                <a:spcPts val="0"/>
              </a:spcBef>
              <a:spcAft>
                <a:spcPts val="0"/>
              </a:spcAft>
              <a:buClr>
                <a:schemeClr val="lt1"/>
              </a:buClr>
              <a:buSzPts val="3600"/>
              <a:buFont typeface="Abel"/>
              <a:buNone/>
              <a:defRPr sz="3600" b="1">
                <a:solidFill>
                  <a:schemeClr val="lt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514800" y="1582772"/>
            <a:ext cx="6373800" cy="28899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5"/>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0"/>
              </a:spcBef>
              <a:spcAft>
                <a:spcPts val="0"/>
              </a:spcAft>
              <a:buClr>
                <a:schemeClr val="accent4"/>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0"/>
              </a:spcBef>
              <a:spcAft>
                <a:spcPts val="0"/>
              </a:spcAft>
              <a:buClr>
                <a:schemeClr val="accent3"/>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9pPr>
          </a:lstStyle>
          <a:p>
            <a:endParaRPr dirty="0"/>
          </a:p>
        </p:txBody>
      </p:sp>
      <p:sp>
        <p:nvSpPr>
          <p:cNvPr id="8" name="Google Shape;8;p1"/>
          <p:cNvSpPr txBox="1">
            <a:spLocks noGrp="1"/>
          </p:cNvSpPr>
          <p:nvPr>
            <p:ph type="sldNum" idx="12"/>
          </p:nvPr>
        </p:nvSpPr>
        <p:spPr>
          <a:xfrm>
            <a:off x="8404384" y="4673651"/>
            <a:ext cx="548700" cy="3936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lvl1pPr lvl="0" algn="r" rtl="0">
              <a:buNone/>
              <a:defRPr sz="1300">
                <a:solidFill>
                  <a:schemeClr val="lt1"/>
                </a:solidFill>
                <a:latin typeface="Abel"/>
                <a:ea typeface="Abel"/>
                <a:cs typeface="Abel"/>
                <a:sym typeface="Abel"/>
              </a:defRPr>
            </a:lvl1pPr>
            <a:lvl2pPr lvl="1" algn="r" rtl="0">
              <a:buNone/>
              <a:defRPr sz="1300">
                <a:solidFill>
                  <a:schemeClr val="lt1"/>
                </a:solidFill>
                <a:latin typeface="Abel"/>
                <a:ea typeface="Abel"/>
                <a:cs typeface="Abel"/>
                <a:sym typeface="Abel"/>
              </a:defRPr>
            </a:lvl2pPr>
            <a:lvl3pPr lvl="2" algn="r" rtl="0">
              <a:buNone/>
              <a:defRPr sz="1300">
                <a:solidFill>
                  <a:schemeClr val="lt1"/>
                </a:solidFill>
                <a:latin typeface="Abel"/>
                <a:ea typeface="Abel"/>
                <a:cs typeface="Abel"/>
                <a:sym typeface="Abel"/>
              </a:defRPr>
            </a:lvl3pPr>
            <a:lvl4pPr lvl="3" algn="r" rtl="0">
              <a:buNone/>
              <a:defRPr sz="1300">
                <a:solidFill>
                  <a:schemeClr val="lt1"/>
                </a:solidFill>
                <a:latin typeface="Abel"/>
                <a:ea typeface="Abel"/>
                <a:cs typeface="Abel"/>
                <a:sym typeface="Abel"/>
              </a:defRPr>
            </a:lvl4pPr>
            <a:lvl5pPr lvl="4" algn="r" rtl="0">
              <a:buNone/>
              <a:defRPr sz="1300">
                <a:solidFill>
                  <a:schemeClr val="lt1"/>
                </a:solidFill>
                <a:latin typeface="Abel"/>
                <a:ea typeface="Abel"/>
                <a:cs typeface="Abel"/>
                <a:sym typeface="Abel"/>
              </a:defRPr>
            </a:lvl5pPr>
            <a:lvl6pPr lvl="5" algn="r" rtl="0">
              <a:buNone/>
              <a:defRPr sz="1300">
                <a:solidFill>
                  <a:schemeClr val="lt1"/>
                </a:solidFill>
                <a:latin typeface="Abel"/>
                <a:ea typeface="Abel"/>
                <a:cs typeface="Abel"/>
                <a:sym typeface="Abel"/>
              </a:defRPr>
            </a:lvl6pPr>
            <a:lvl7pPr lvl="6" algn="r" rtl="0">
              <a:buNone/>
              <a:defRPr sz="1300">
                <a:solidFill>
                  <a:schemeClr val="lt1"/>
                </a:solidFill>
                <a:latin typeface="Abel"/>
                <a:ea typeface="Abel"/>
                <a:cs typeface="Abel"/>
                <a:sym typeface="Abel"/>
              </a:defRPr>
            </a:lvl7pPr>
            <a:lvl8pPr lvl="7" algn="r" rtl="0">
              <a:buNone/>
              <a:defRPr sz="1300">
                <a:solidFill>
                  <a:schemeClr val="lt1"/>
                </a:solidFill>
                <a:latin typeface="Abel"/>
                <a:ea typeface="Abel"/>
                <a:cs typeface="Abel"/>
                <a:sym typeface="Abel"/>
              </a:defRPr>
            </a:lvl8pPr>
            <a:lvl9pPr lvl="8" algn="r" rtl="0">
              <a:buNone/>
              <a:defRPr sz="1300">
                <a:solidFill>
                  <a:schemeClr val="lt1"/>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8"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linkedin.com/in/aisha-syed-27506a5/" TargetMode="External"/><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aludata.saludcapital.gov.co/osb/index.php/datos-de-salud/enfermedades-trasmisibles/covid19/"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github.com/wcota/covid19br" TargetMode="External"/><Relationship Id="rId5" Type="http://schemas.openxmlformats.org/officeDocument/2006/relationships/hyperlink" Target="http://www.openweathermap.org/" TargetMode="External"/><Relationship Id="rId4" Type="http://schemas.openxmlformats.org/officeDocument/2006/relationships/hyperlink" Target="https://github.com/nychealth/coronavirus-dat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6" name="Picture 5">
            <a:extLst>
              <a:ext uri="{FF2B5EF4-FFF2-40B4-BE49-F238E27FC236}">
                <a16:creationId xmlns:a16="http://schemas.microsoft.com/office/drawing/2014/main" id="{20B7B5A4-A6DF-4D23-ABBC-D320BE9E0666}"/>
              </a:ext>
            </a:extLst>
          </p:cNvPr>
          <p:cNvPicPr>
            <a:picLocks noChangeAspect="1"/>
          </p:cNvPicPr>
          <p:nvPr/>
        </p:nvPicPr>
        <p:blipFill>
          <a:blip r:embed="rId3">
            <a:alphaModFix amt="35000"/>
          </a:blip>
          <a:stretch>
            <a:fillRect/>
          </a:stretch>
        </p:blipFill>
        <p:spPr>
          <a:xfrm>
            <a:off x="0" y="2650396"/>
            <a:ext cx="4402616" cy="2493104"/>
          </a:xfrm>
          <a:prstGeom prst="rect">
            <a:avLst/>
          </a:prstGeom>
          <a:ln>
            <a:noFill/>
          </a:ln>
          <a:effectLst>
            <a:softEdge rad="112500"/>
          </a:effectLst>
        </p:spPr>
      </p:pic>
      <p:sp>
        <p:nvSpPr>
          <p:cNvPr id="160" name="Google Shape;160;p14"/>
          <p:cNvSpPr txBox="1">
            <a:spLocks noGrp="1"/>
          </p:cNvSpPr>
          <p:nvPr>
            <p:ph type="ctrTitle"/>
          </p:nvPr>
        </p:nvSpPr>
        <p:spPr>
          <a:xfrm>
            <a:off x="96567" y="2004429"/>
            <a:ext cx="8738683" cy="1134641"/>
          </a:xfrm>
          <a:prstGeom prst="rect">
            <a:avLst/>
          </a:prstGeom>
        </p:spPr>
        <p:txBody>
          <a:bodyPr spcFirstLastPara="1" wrap="square" lIns="0" tIns="0" rIns="0" bIns="0" anchor="ctr" anchorCtr="0">
            <a:noAutofit/>
          </a:bodyPr>
          <a:lstStyle/>
          <a:p>
            <a:pPr algn="ctr"/>
            <a:r>
              <a:rPr lang="en" sz="3200" dirty="0"/>
              <a:t>Impact of climate variables on Covid-19 cases </a:t>
            </a:r>
            <a:br>
              <a:rPr lang="en" sz="3200" dirty="0"/>
            </a:br>
            <a:r>
              <a:rPr lang="en" sz="3200" dirty="0"/>
              <a:t>for New York and Sao Paulo</a:t>
            </a:r>
            <a:br>
              <a:rPr lang="en" sz="3200" dirty="0"/>
            </a:br>
            <a:r>
              <a:rPr lang="en-US" sz="2000" dirty="0"/>
              <a:t>(Does Covid19 spread faster in colder and drier weather ?)</a:t>
            </a:r>
            <a:br>
              <a:rPr lang="en-US" sz="3200" dirty="0"/>
            </a:br>
            <a:endParaRPr sz="3200" dirty="0"/>
          </a:p>
        </p:txBody>
      </p:sp>
      <p:sp>
        <p:nvSpPr>
          <p:cNvPr id="2" name="TextBox 1">
            <a:extLst>
              <a:ext uri="{FF2B5EF4-FFF2-40B4-BE49-F238E27FC236}">
                <a16:creationId xmlns:a16="http://schemas.microsoft.com/office/drawing/2014/main" id="{54F8CB51-0563-4343-986F-880948B3A651}"/>
              </a:ext>
            </a:extLst>
          </p:cNvPr>
          <p:cNvSpPr txBox="1"/>
          <p:nvPr/>
        </p:nvSpPr>
        <p:spPr>
          <a:xfrm>
            <a:off x="135421" y="3918696"/>
            <a:ext cx="3589413" cy="1169551"/>
          </a:xfrm>
          <a:prstGeom prst="rect">
            <a:avLst/>
          </a:prstGeom>
          <a:noFill/>
        </p:spPr>
        <p:txBody>
          <a:bodyPr wrap="square" rtlCol="0">
            <a:spAutoFit/>
          </a:bodyPr>
          <a:lstStyle/>
          <a:p>
            <a:r>
              <a:rPr lang="en-CA" dirty="0">
                <a:solidFill>
                  <a:schemeClr val="bg1"/>
                </a:solidFill>
              </a:rPr>
              <a:t>Final Project - Data Analytics Bootcamp</a:t>
            </a:r>
          </a:p>
          <a:p>
            <a:r>
              <a:rPr lang="en-CA" dirty="0">
                <a:solidFill>
                  <a:schemeClr val="bg1"/>
                </a:solidFill>
              </a:rPr>
              <a:t>University of Toronto</a:t>
            </a:r>
          </a:p>
          <a:p>
            <a:endParaRPr lang="en-CA" dirty="0">
              <a:solidFill>
                <a:schemeClr val="bg1"/>
              </a:solidFill>
            </a:endParaRPr>
          </a:p>
          <a:p>
            <a:endParaRPr lang="en-CA" dirty="0">
              <a:solidFill>
                <a:schemeClr val="bg1"/>
              </a:solidFill>
            </a:endParaRPr>
          </a:p>
          <a:p>
            <a:r>
              <a:rPr lang="en-CA" dirty="0">
                <a:solidFill>
                  <a:schemeClr val="bg1"/>
                </a:solidFill>
              </a:rPr>
              <a:t>June 9, 2021</a:t>
            </a:r>
          </a:p>
        </p:txBody>
      </p:sp>
      <p:sp>
        <p:nvSpPr>
          <p:cNvPr id="5" name="TextBox 4">
            <a:extLst>
              <a:ext uri="{FF2B5EF4-FFF2-40B4-BE49-F238E27FC236}">
                <a16:creationId xmlns:a16="http://schemas.microsoft.com/office/drawing/2014/main" id="{B4745646-06B1-48B4-B6F2-FA9E64F74079}"/>
              </a:ext>
            </a:extLst>
          </p:cNvPr>
          <p:cNvSpPr txBox="1"/>
          <p:nvPr/>
        </p:nvSpPr>
        <p:spPr>
          <a:xfrm>
            <a:off x="6763870" y="3918696"/>
            <a:ext cx="2776818" cy="1369606"/>
          </a:xfrm>
          <a:prstGeom prst="rect">
            <a:avLst/>
          </a:prstGeom>
          <a:noFill/>
        </p:spPr>
        <p:txBody>
          <a:bodyPr wrap="square" rtlCol="0">
            <a:spAutoFit/>
          </a:bodyPr>
          <a:lstStyle/>
          <a:p>
            <a:pPr lvl="4"/>
            <a:r>
              <a:rPr lang="en-CA" dirty="0">
                <a:solidFill>
                  <a:schemeClr val="bg1"/>
                </a:solidFill>
              </a:rPr>
              <a:t>Presented By: Group 5</a:t>
            </a:r>
          </a:p>
          <a:p>
            <a:pPr marL="285750" lvl="8" indent="-285750">
              <a:buClr>
                <a:schemeClr val="bg1"/>
              </a:buClr>
              <a:buFont typeface="Arial" panose="020B0604020202020204" pitchFamily="34" charset="0"/>
              <a:buChar char="•"/>
            </a:pPr>
            <a:r>
              <a:rPr lang="en-IN" sz="1100" dirty="0">
                <a:solidFill>
                  <a:schemeClr val="bg1"/>
                </a:solidFill>
              </a:rPr>
              <a:t>Aisha Syed</a:t>
            </a:r>
          </a:p>
          <a:p>
            <a:pPr marL="285750" lvl="8" indent="-285750">
              <a:buClr>
                <a:schemeClr val="bg1"/>
              </a:buClr>
              <a:buFont typeface="Arial" panose="020B0604020202020204" pitchFamily="34" charset="0"/>
              <a:buChar char="•"/>
            </a:pPr>
            <a:r>
              <a:rPr lang="en-IN" sz="1100" dirty="0">
                <a:solidFill>
                  <a:schemeClr val="bg1"/>
                </a:solidFill>
              </a:rPr>
              <a:t>Archana Narula</a:t>
            </a:r>
          </a:p>
          <a:p>
            <a:pPr marL="285750" lvl="8" indent="-285750">
              <a:buClr>
                <a:schemeClr val="bg1"/>
              </a:buClr>
              <a:buFont typeface="Arial" panose="020B0604020202020204" pitchFamily="34" charset="0"/>
              <a:buChar char="•"/>
            </a:pPr>
            <a:r>
              <a:rPr lang="en-IN" sz="1100" dirty="0">
                <a:solidFill>
                  <a:schemeClr val="bg1"/>
                </a:solidFill>
              </a:rPr>
              <a:t>Maria Leon</a:t>
            </a:r>
          </a:p>
          <a:p>
            <a:pPr marL="285750" lvl="8" indent="-285750">
              <a:buClr>
                <a:schemeClr val="bg1"/>
              </a:buClr>
              <a:buFont typeface="Arial" panose="020B0604020202020204" pitchFamily="34" charset="0"/>
              <a:buChar char="•"/>
            </a:pPr>
            <a:r>
              <a:rPr lang="en-IN" sz="1100" dirty="0" err="1">
                <a:solidFill>
                  <a:schemeClr val="bg1"/>
                </a:solidFill>
              </a:rPr>
              <a:t>Sushmitha</a:t>
            </a:r>
            <a:r>
              <a:rPr lang="en-IN" sz="1100" dirty="0">
                <a:solidFill>
                  <a:schemeClr val="bg1"/>
                </a:solidFill>
              </a:rPr>
              <a:t> </a:t>
            </a:r>
            <a:r>
              <a:rPr lang="en-IN" sz="1100" dirty="0" err="1">
                <a:solidFill>
                  <a:schemeClr val="bg1"/>
                </a:solidFill>
              </a:rPr>
              <a:t>Maddali</a:t>
            </a:r>
            <a:endParaRPr lang="en-IN" sz="1100" dirty="0">
              <a:solidFill>
                <a:schemeClr val="bg1"/>
              </a:solidFill>
            </a:endParaRPr>
          </a:p>
          <a:p>
            <a:pPr marL="285750" lvl="8" indent="-285750">
              <a:buClr>
                <a:schemeClr val="bg1"/>
              </a:buClr>
              <a:buFont typeface="Arial" panose="020B0604020202020204" pitchFamily="34" charset="0"/>
              <a:buChar char="•"/>
            </a:pPr>
            <a:r>
              <a:rPr lang="en-IN" sz="1100" dirty="0">
                <a:solidFill>
                  <a:schemeClr val="bg1"/>
                </a:solidFill>
              </a:rPr>
              <a:t>Kushal Sharma</a:t>
            </a:r>
          </a:p>
          <a:p>
            <a:endParaRPr lang="en-CA"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DC536AD-EAC7-4EEF-AAC8-D889F4AA3E2D}"/>
              </a:ext>
            </a:extLst>
          </p:cNvPr>
          <p:cNvGrpSpPr/>
          <p:nvPr/>
        </p:nvGrpSpPr>
        <p:grpSpPr>
          <a:xfrm>
            <a:off x="1041489" y="358687"/>
            <a:ext cx="6789008" cy="2587681"/>
            <a:chOff x="1041489" y="358687"/>
            <a:chExt cx="6789008" cy="2587681"/>
          </a:xfrm>
        </p:grpSpPr>
        <p:sp>
          <p:nvSpPr>
            <p:cNvPr id="4" name="Oval 3">
              <a:extLst>
                <a:ext uri="{FF2B5EF4-FFF2-40B4-BE49-F238E27FC236}">
                  <a16:creationId xmlns:a16="http://schemas.microsoft.com/office/drawing/2014/main" id="{6E890117-ACAD-4506-B42A-EC57BD570EB7}"/>
                </a:ext>
              </a:extLst>
            </p:cNvPr>
            <p:cNvSpPr/>
            <p:nvPr/>
          </p:nvSpPr>
          <p:spPr>
            <a:xfrm>
              <a:off x="1041489" y="358687"/>
              <a:ext cx="6789008" cy="2587681"/>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Graphic 5" descr="Right pointing backhand index">
              <a:extLst>
                <a:ext uri="{FF2B5EF4-FFF2-40B4-BE49-F238E27FC236}">
                  <a16:creationId xmlns:a16="http://schemas.microsoft.com/office/drawing/2014/main" id="{0E2ED53E-1617-4E0F-97BC-69733C1F05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7695" y="1078871"/>
              <a:ext cx="419997" cy="405257"/>
            </a:xfrm>
            <a:prstGeom prst="rect">
              <a:avLst/>
            </a:prstGeom>
          </p:spPr>
        </p:pic>
        <p:pic>
          <p:nvPicPr>
            <p:cNvPr id="12" name="Graphic 11" descr="Checkmark">
              <a:extLst>
                <a:ext uri="{FF2B5EF4-FFF2-40B4-BE49-F238E27FC236}">
                  <a16:creationId xmlns:a16="http://schemas.microsoft.com/office/drawing/2014/main" id="{DBA01787-3FC4-43C5-B421-06F94CC4CB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2175" y="1136190"/>
              <a:ext cx="419997" cy="405257"/>
            </a:xfrm>
            <a:prstGeom prst="rect">
              <a:avLst/>
            </a:prstGeom>
          </p:spPr>
        </p:pic>
      </p:grpSp>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sz="3200" dirty="0"/>
              <a:t>Regression Models </a:t>
            </a:r>
            <a:r>
              <a:rPr lang="en-CA" sz="1800" dirty="0"/>
              <a:t>(Train on 13.5 months data , Test on 1 month data) </a:t>
            </a:r>
          </a:p>
        </p:txBody>
      </p:sp>
      <p:graphicFrame>
        <p:nvGraphicFramePr>
          <p:cNvPr id="8" name="Table 7">
            <a:extLst>
              <a:ext uri="{FF2B5EF4-FFF2-40B4-BE49-F238E27FC236}">
                <a16:creationId xmlns:a16="http://schemas.microsoft.com/office/drawing/2014/main" id="{1906C6DB-927E-45F6-8418-ADA1724CC545}"/>
              </a:ext>
            </a:extLst>
          </p:cNvPr>
          <p:cNvGraphicFramePr>
            <a:graphicFrameLocks noGrp="1"/>
          </p:cNvGraphicFramePr>
          <p:nvPr>
            <p:extLst>
              <p:ext uri="{D42A27DB-BD31-4B8C-83A1-F6EECF244321}">
                <p14:modId xmlns:p14="http://schemas.microsoft.com/office/powerpoint/2010/main" val="2186572723"/>
              </p:ext>
            </p:extLst>
          </p:nvPr>
        </p:nvGraphicFramePr>
        <p:xfrm>
          <a:off x="2408188" y="785714"/>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Both Cities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46.20945807691116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0.3760756262521734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[[-0.64739654 -0.0822273  -9.7884102 ]]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[32.88390399]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9" name="Table 8">
            <a:extLst>
              <a:ext uri="{FF2B5EF4-FFF2-40B4-BE49-F238E27FC236}">
                <a16:creationId xmlns:a16="http://schemas.microsoft.com/office/drawing/2014/main" id="{73548224-FA08-4668-BF74-75D384417AF6}"/>
              </a:ext>
            </a:extLst>
          </p:cNvPr>
          <p:cNvGraphicFramePr>
            <a:graphicFrameLocks noGrp="1"/>
          </p:cNvGraphicFramePr>
          <p:nvPr>
            <p:extLst>
              <p:ext uri="{D42A27DB-BD31-4B8C-83A1-F6EECF244321}">
                <p14:modId xmlns:p14="http://schemas.microsoft.com/office/powerpoint/2010/main" val="1874718735"/>
              </p:ext>
            </p:extLst>
          </p:nvPr>
        </p:nvGraphicFramePr>
        <p:xfrm>
          <a:off x="124835"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NY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12.081018410702109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-0.9917358071630296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[[-0.78024612  0.11119185]]</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[12.3562953]</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10" name="Table 9">
            <a:extLst>
              <a:ext uri="{FF2B5EF4-FFF2-40B4-BE49-F238E27FC236}">
                <a16:creationId xmlns:a16="http://schemas.microsoft.com/office/drawing/2014/main" id="{621A4BEB-D728-4D1A-8C4D-3A9228C536CA}"/>
              </a:ext>
            </a:extLst>
          </p:cNvPr>
          <p:cNvGraphicFramePr>
            <a:graphicFrameLocks noGrp="1"/>
          </p:cNvGraphicFramePr>
          <p:nvPr>
            <p:extLst>
              <p:ext uri="{D42A27DB-BD31-4B8C-83A1-F6EECF244321}">
                <p14:modId xmlns:p14="http://schemas.microsoft.com/office/powerpoint/2010/main" val="3365760966"/>
              </p:ext>
            </p:extLst>
          </p:nvPr>
        </p:nvGraphicFramePr>
        <p:xfrm>
          <a:off x="4656188"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Regressions on Sao Paulo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112.99000223176618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-7.68849873663247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[[ 0.6097288  -0.57647938]]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[41.85763192]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pSp>
        <p:nvGrpSpPr>
          <p:cNvPr id="3" name="Group 2">
            <a:extLst>
              <a:ext uri="{FF2B5EF4-FFF2-40B4-BE49-F238E27FC236}">
                <a16:creationId xmlns:a16="http://schemas.microsoft.com/office/drawing/2014/main" id="{905B9361-4499-4E59-93D9-28ED2308DF6B}"/>
              </a:ext>
            </a:extLst>
          </p:cNvPr>
          <p:cNvGrpSpPr/>
          <p:nvPr/>
        </p:nvGrpSpPr>
        <p:grpSpPr>
          <a:xfrm>
            <a:off x="1835524" y="804060"/>
            <a:ext cx="440391" cy="386005"/>
            <a:chOff x="1835524" y="804060"/>
            <a:chExt cx="440391" cy="386005"/>
          </a:xfrm>
        </p:grpSpPr>
        <p:sp>
          <p:nvSpPr>
            <p:cNvPr id="11" name="Flowchart: Connector 10">
              <a:extLst>
                <a:ext uri="{FF2B5EF4-FFF2-40B4-BE49-F238E27FC236}">
                  <a16:creationId xmlns:a16="http://schemas.microsoft.com/office/drawing/2014/main" id="{979A4164-0506-4EB3-8F21-A5CFE2703585}"/>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 name="TextBox 1">
              <a:extLst>
                <a:ext uri="{FF2B5EF4-FFF2-40B4-BE49-F238E27FC236}">
                  <a16:creationId xmlns:a16="http://schemas.microsoft.com/office/drawing/2014/main" id="{42B93640-1E2D-4AD9-BCB5-AD74498C9D9E}"/>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1a</a:t>
              </a:r>
              <a:endParaRPr lang="en-CA" dirty="0">
                <a:solidFill>
                  <a:schemeClr val="bg1"/>
                </a:solidFill>
                <a:latin typeface="Abel" panose="020B0604020202020204" charset="0"/>
              </a:endParaRPr>
            </a:p>
          </p:txBody>
        </p:sp>
      </p:grpSp>
      <p:grpSp>
        <p:nvGrpSpPr>
          <p:cNvPr id="17" name="Group 16">
            <a:extLst>
              <a:ext uri="{FF2B5EF4-FFF2-40B4-BE49-F238E27FC236}">
                <a16:creationId xmlns:a16="http://schemas.microsoft.com/office/drawing/2014/main" id="{5BD8ED06-06B4-42A3-BC3A-4EB7F6864D2E}"/>
              </a:ext>
            </a:extLst>
          </p:cNvPr>
          <p:cNvGrpSpPr/>
          <p:nvPr/>
        </p:nvGrpSpPr>
        <p:grpSpPr>
          <a:xfrm>
            <a:off x="172571" y="2532241"/>
            <a:ext cx="440391" cy="386005"/>
            <a:chOff x="1835524" y="804060"/>
            <a:chExt cx="440391" cy="386005"/>
          </a:xfrm>
        </p:grpSpPr>
        <p:sp>
          <p:nvSpPr>
            <p:cNvPr id="18" name="Flowchart: Connector 17">
              <a:extLst>
                <a:ext uri="{FF2B5EF4-FFF2-40B4-BE49-F238E27FC236}">
                  <a16:creationId xmlns:a16="http://schemas.microsoft.com/office/drawing/2014/main" id="{5115617A-5B49-482B-82D0-C36CF2B73B1E}"/>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0" name="TextBox 19">
              <a:extLst>
                <a:ext uri="{FF2B5EF4-FFF2-40B4-BE49-F238E27FC236}">
                  <a16:creationId xmlns:a16="http://schemas.microsoft.com/office/drawing/2014/main" id="{1C2BD4A8-69DD-4EF7-AE4F-B652B9EB7F4C}"/>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2a</a:t>
              </a:r>
              <a:endParaRPr lang="en-CA" dirty="0">
                <a:solidFill>
                  <a:schemeClr val="bg1"/>
                </a:solidFill>
                <a:latin typeface="Abel" panose="020B0604020202020204" charset="0"/>
              </a:endParaRPr>
            </a:p>
          </p:txBody>
        </p:sp>
      </p:grpSp>
      <p:grpSp>
        <p:nvGrpSpPr>
          <p:cNvPr id="22" name="Group 21">
            <a:extLst>
              <a:ext uri="{FF2B5EF4-FFF2-40B4-BE49-F238E27FC236}">
                <a16:creationId xmlns:a16="http://schemas.microsoft.com/office/drawing/2014/main" id="{D0951220-CF1B-4B7B-B5CD-6AFBFDC41CE8}"/>
              </a:ext>
            </a:extLst>
          </p:cNvPr>
          <p:cNvGrpSpPr/>
          <p:nvPr/>
        </p:nvGrpSpPr>
        <p:grpSpPr>
          <a:xfrm>
            <a:off x="8259024" y="2493126"/>
            <a:ext cx="440391" cy="386005"/>
            <a:chOff x="1835524" y="804060"/>
            <a:chExt cx="440391" cy="386005"/>
          </a:xfrm>
        </p:grpSpPr>
        <p:sp>
          <p:nvSpPr>
            <p:cNvPr id="23" name="Flowchart: Connector 22">
              <a:extLst>
                <a:ext uri="{FF2B5EF4-FFF2-40B4-BE49-F238E27FC236}">
                  <a16:creationId xmlns:a16="http://schemas.microsoft.com/office/drawing/2014/main" id="{05B9B268-D364-4FBF-B498-69BA9EB1FB60}"/>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4" name="TextBox 23">
              <a:extLst>
                <a:ext uri="{FF2B5EF4-FFF2-40B4-BE49-F238E27FC236}">
                  <a16:creationId xmlns:a16="http://schemas.microsoft.com/office/drawing/2014/main" id="{63F7A047-E814-4725-BAF9-2834FF66D820}"/>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3a</a:t>
              </a:r>
              <a:endParaRPr lang="en-CA" dirty="0">
                <a:solidFill>
                  <a:schemeClr val="bg1"/>
                </a:solidFill>
                <a:latin typeface="Abel" panose="020B0604020202020204" charset="0"/>
              </a:endParaRPr>
            </a:p>
          </p:txBody>
        </p:sp>
      </p:grpSp>
      <p:pic>
        <p:nvPicPr>
          <p:cNvPr id="19" name="Graphic 18" descr="Close">
            <a:extLst>
              <a:ext uri="{FF2B5EF4-FFF2-40B4-BE49-F238E27FC236}">
                <a16:creationId xmlns:a16="http://schemas.microsoft.com/office/drawing/2014/main" id="{F423D38A-6ADE-49B1-9B6E-519D033D59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8049" y="2520681"/>
            <a:ext cx="436869" cy="436869"/>
          </a:xfrm>
          <a:prstGeom prst="rect">
            <a:avLst/>
          </a:prstGeom>
        </p:spPr>
      </p:pic>
      <p:pic>
        <p:nvPicPr>
          <p:cNvPr id="25" name="Graphic 24" descr="Close">
            <a:extLst>
              <a:ext uri="{FF2B5EF4-FFF2-40B4-BE49-F238E27FC236}">
                <a16:creationId xmlns:a16="http://schemas.microsoft.com/office/drawing/2014/main" id="{FC8FEE15-3446-44FB-A518-B82FC1874B8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4076" y="2481377"/>
            <a:ext cx="436869" cy="436869"/>
          </a:xfrm>
          <a:prstGeom prst="rect">
            <a:avLst/>
          </a:prstGeom>
        </p:spPr>
      </p:pic>
    </p:spTree>
    <p:extLst>
      <p:ext uri="{BB962C8B-B14F-4D97-AF65-F5344CB8AC3E}">
        <p14:creationId xmlns:p14="http://schemas.microsoft.com/office/powerpoint/2010/main" val="4008425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Conclusion</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124834" y="1475511"/>
            <a:ext cx="8563200" cy="1046410"/>
          </a:xfrm>
          <a:prstGeom prst="rect">
            <a:avLst/>
          </a:prstGeom>
          <a:noFill/>
          <a:ln>
            <a:noFill/>
          </a:ln>
        </p:spPr>
        <p:txBody>
          <a:bodyPr spcFirstLastPara="1" wrap="square" lIns="91425" tIns="91425" rIns="91425" bIns="91425" anchor="t" anchorCtr="0">
            <a:spAutoFit/>
          </a:bodyPr>
          <a:lstStyle/>
          <a:p>
            <a:pPr marL="285750" lvl="0" indent="-285750" rtl="0">
              <a:spcBef>
                <a:spcPts val="0"/>
              </a:spcBef>
              <a:spcAft>
                <a:spcPts val="0"/>
              </a:spcAft>
              <a:buFont typeface="Arial" panose="020B0604020202020204" pitchFamily="34" charset="0"/>
              <a:buChar char="•"/>
            </a:pPr>
            <a:r>
              <a:rPr lang="en" dirty="0">
                <a:solidFill>
                  <a:schemeClr val="bg1"/>
                </a:solidFill>
              </a:rPr>
              <a:t>p vlaues and co-relation showed a relationship between temperate and covid19 new cases</a:t>
            </a:r>
          </a:p>
          <a:p>
            <a:pPr marL="285750" lvl="0" indent="-285750" rtl="0">
              <a:spcBef>
                <a:spcPts val="0"/>
              </a:spcBef>
              <a:spcAft>
                <a:spcPts val="0"/>
              </a:spcAft>
              <a:buFont typeface="Arial" panose="020B0604020202020204" pitchFamily="34" charset="0"/>
              <a:buChar char="•"/>
            </a:pPr>
            <a:r>
              <a:rPr lang="en" dirty="0">
                <a:solidFill>
                  <a:schemeClr val="bg1"/>
                </a:solidFill>
              </a:rPr>
              <a:t>Low R-squared value (37%) means our model is not stong yet. Require further ehancment using either additonal data and/or other methodologies</a:t>
            </a:r>
          </a:p>
          <a:p>
            <a:pPr lvl="0" rtl="0">
              <a:spcBef>
                <a:spcPts val="0"/>
              </a:spcBef>
              <a:spcAft>
                <a:spcPts val="0"/>
              </a:spcAft>
            </a:pPr>
            <a:endParaRPr dirty="0">
              <a:solidFill>
                <a:schemeClr val="bg1"/>
              </a:solidFill>
            </a:endParaRPr>
          </a:p>
        </p:txBody>
      </p:sp>
    </p:spTree>
    <p:extLst>
      <p:ext uri="{BB962C8B-B14F-4D97-AF65-F5344CB8AC3E}">
        <p14:creationId xmlns:p14="http://schemas.microsoft.com/office/powerpoint/2010/main" val="1508621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Recommendations to project expansion</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238521" y="910630"/>
            <a:ext cx="8563200" cy="2339072"/>
          </a:xfrm>
          <a:prstGeom prst="rect">
            <a:avLst/>
          </a:prstGeom>
          <a:noFill/>
          <a:ln>
            <a:noFill/>
          </a:ln>
        </p:spPr>
        <p:txBody>
          <a:bodyPr spcFirstLastPara="1" wrap="square" lIns="91425" tIns="91425" rIns="91425" bIns="91425" anchor="t" anchorCtr="0">
            <a:spAutoFit/>
          </a:bodyPr>
          <a:lstStyle/>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Remove impact of other variables e.g.</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vaccination rate</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the positive cases related to Brazilian mutant, which spread faster than the original.</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Impact of Active cases in the city</a:t>
            </a:r>
          </a:p>
          <a:p>
            <a:pPr marL="882650" lvl="1" indent="-285750" algn="l" rtl="0">
              <a:spcBef>
                <a:spcPts val="0"/>
              </a:spcBef>
              <a:spcAft>
                <a:spcPts val="0"/>
              </a:spcAft>
              <a:buClr>
                <a:schemeClr val="bg1"/>
              </a:buClr>
              <a:buSzPts val="1400"/>
              <a:buFont typeface="Arial" panose="020B0604020202020204" pitchFamily="34" charset="0"/>
              <a:buChar char="•"/>
            </a:pPr>
            <a:endParaRPr lang="en-US" dirty="0">
              <a:solidFill>
                <a:schemeClr val="bg1"/>
              </a:solidFill>
              <a:latin typeface="Abel" panose="020B0604020202020204" charset="0"/>
            </a:endParaRPr>
          </a:p>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Run the analysis using additional city data with similar cities.</a:t>
            </a:r>
          </a:p>
          <a:p>
            <a:pPr marL="882650" lvl="1" indent="-285750" algn="l" rtl="0">
              <a:spcBef>
                <a:spcPts val="0"/>
              </a:spcBef>
              <a:spcAft>
                <a:spcPts val="0"/>
              </a:spcAft>
              <a:buClr>
                <a:schemeClr val="bg1"/>
              </a:buClr>
              <a:buSzPts val="1400"/>
              <a:buFont typeface="Arial" panose="020B0604020202020204" pitchFamily="34" charset="0"/>
              <a:buChar char="•"/>
            </a:pPr>
            <a:r>
              <a:rPr lang="en-US" dirty="0">
                <a:solidFill>
                  <a:schemeClr val="bg1"/>
                </a:solidFill>
                <a:latin typeface="Abel" panose="020B0604020202020204" charset="0"/>
              </a:rPr>
              <a:t>Add more cities with diverse conditions to understand the behavior of Covid cases compare to different temperatures</a:t>
            </a:r>
          </a:p>
          <a:p>
            <a:pPr marL="882650" lvl="1" indent="-285750" algn="l" rtl="0">
              <a:spcBef>
                <a:spcPts val="0"/>
              </a:spcBef>
              <a:spcAft>
                <a:spcPts val="0"/>
              </a:spcAft>
              <a:buClr>
                <a:schemeClr val="bg1"/>
              </a:buClr>
              <a:buSzPts val="1400"/>
              <a:buFont typeface="Arial" panose="020B0604020202020204" pitchFamily="34" charset="0"/>
              <a:buChar char="•"/>
            </a:pPr>
            <a:endParaRPr lang="en-US" dirty="0">
              <a:solidFill>
                <a:schemeClr val="bg1"/>
              </a:solidFill>
              <a:latin typeface="Abel" panose="020B0604020202020204" charset="0"/>
            </a:endParaRPr>
          </a:p>
          <a:p>
            <a:pPr marL="400050" lvl="0" indent="-285750" algn="l" rtl="0">
              <a:spcBef>
                <a:spcPts val="0"/>
              </a:spcBef>
              <a:spcAft>
                <a:spcPts val="0"/>
              </a:spcAft>
              <a:buClr>
                <a:schemeClr val="bg1"/>
              </a:buClr>
              <a:buSzPts val="1800"/>
              <a:buFont typeface="Arial" panose="020B0604020202020204" pitchFamily="34" charset="0"/>
              <a:buChar char="•"/>
            </a:pPr>
            <a:r>
              <a:rPr lang="en-US" dirty="0">
                <a:solidFill>
                  <a:schemeClr val="bg1"/>
                </a:solidFill>
                <a:latin typeface="Abel" panose="020B0604020202020204" charset="0"/>
              </a:rPr>
              <a:t>Use time series methodologies on the new cases variable before running the regression</a:t>
            </a:r>
          </a:p>
        </p:txBody>
      </p:sp>
    </p:spTree>
    <p:extLst>
      <p:ext uri="{BB962C8B-B14F-4D97-AF65-F5344CB8AC3E}">
        <p14:creationId xmlns:p14="http://schemas.microsoft.com/office/powerpoint/2010/main" val="57495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6"/>
          <p:cNvSpPr txBox="1">
            <a:spLocks noGrp="1"/>
          </p:cNvSpPr>
          <p:nvPr>
            <p:ph type="title"/>
          </p:nvPr>
        </p:nvSpPr>
        <p:spPr>
          <a:xfrm>
            <a:off x="307434" y="0"/>
            <a:ext cx="6373800" cy="665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Team</a:t>
            </a:r>
            <a:endParaRPr dirty="0"/>
          </a:p>
        </p:txBody>
      </p:sp>
      <p:sp>
        <p:nvSpPr>
          <p:cNvPr id="645" name="Google Shape;645;p4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647" name="Google Shape;647;p46"/>
          <p:cNvSpPr txBox="1"/>
          <p:nvPr/>
        </p:nvSpPr>
        <p:spPr>
          <a:xfrm>
            <a:off x="1769166" y="1080980"/>
            <a:ext cx="2802833" cy="984039"/>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Aisha Syed</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hlinkClick r:id="rId3"/>
              </a:rPr>
              <a:t>https://www.linkedin.com/in/aisha-syed-27506a5/</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aishamazhar@hotmail.com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sp>
        <p:nvSpPr>
          <p:cNvPr id="18" name="Google Shape;647;p46">
            <a:extLst>
              <a:ext uri="{FF2B5EF4-FFF2-40B4-BE49-F238E27FC236}">
                <a16:creationId xmlns:a16="http://schemas.microsoft.com/office/drawing/2014/main" id="{FDB8ADE6-D785-451D-B50A-7A9DC5CCCB18}"/>
              </a:ext>
            </a:extLst>
          </p:cNvPr>
          <p:cNvSpPr txBox="1"/>
          <p:nvPr/>
        </p:nvSpPr>
        <p:spPr>
          <a:xfrm>
            <a:off x="1769166" y="2392251"/>
            <a:ext cx="3252414"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Archana Narula</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https://www.linkedin.com/in/archana-thakur-narula-536b055/</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archanatnarula@gmail.com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dirty="0">
              <a:solidFill>
                <a:schemeClr val="lt1"/>
              </a:solidFill>
              <a:latin typeface="Encode Sans Semi Condensed"/>
              <a:ea typeface="Encode Sans Semi Condensed"/>
              <a:cs typeface="Encode Sans Semi Condensed"/>
              <a:sym typeface="Encode Sans Semi Condensed"/>
            </a:endParaRPr>
          </a:p>
        </p:txBody>
      </p:sp>
      <p:sp>
        <p:nvSpPr>
          <p:cNvPr id="19" name="Google Shape;647;p46">
            <a:extLst>
              <a:ext uri="{FF2B5EF4-FFF2-40B4-BE49-F238E27FC236}">
                <a16:creationId xmlns:a16="http://schemas.microsoft.com/office/drawing/2014/main" id="{A5D539D2-40AD-4914-B99F-2F8367FF2ACB}"/>
              </a:ext>
            </a:extLst>
          </p:cNvPr>
          <p:cNvSpPr txBox="1"/>
          <p:nvPr/>
        </p:nvSpPr>
        <p:spPr>
          <a:xfrm>
            <a:off x="6657614" y="1090047"/>
            <a:ext cx="2486385"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Sushmitha Maddali</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https://www.linkedin.com/in/sushmitha-maddali</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maddalisushmitha@gmail.com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sp>
        <p:nvSpPr>
          <p:cNvPr id="20" name="Google Shape;647;p46">
            <a:extLst>
              <a:ext uri="{FF2B5EF4-FFF2-40B4-BE49-F238E27FC236}">
                <a16:creationId xmlns:a16="http://schemas.microsoft.com/office/drawing/2014/main" id="{A1D5A4D3-8AB5-4CF5-BB5F-943CA9C6E0AD}"/>
              </a:ext>
            </a:extLst>
          </p:cNvPr>
          <p:cNvSpPr txBox="1"/>
          <p:nvPr/>
        </p:nvSpPr>
        <p:spPr>
          <a:xfrm>
            <a:off x="6681234" y="2465576"/>
            <a:ext cx="2092920"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Kushal Sharma</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https://www.linkedin.com/in/kushca</a:t>
            </a:r>
            <a:br>
              <a:rPr lang="en-US" sz="1000" dirty="0">
                <a:solidFill>
                  <a:schemeClr val="lt1"/>
                </a:solidFill>
                <a:latin typeface="Abel" panose="020B0604020202020204" charset="0"/>
                <a:ea typeface="Encode Sans Semi Condensed"/>
                <a:cs typeface="Encode Sans Semi Condensed"/>
                <a:sym typeface="Encode Sans Semi Condensed"/>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kushalsharma.ca@gmail.com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dirty="0">
              <a:solidFill>
                <a:schemeClr val="lt1"/>
              </a:solidFill>
              <a:latin typeface="Encode Sans Semi Condensed"/>
              <a:ea typeface="Encode Sans Semi Condensed"/>
              <a:cs typeface="Encode Sans Semi Condensed"/>
              <a:sym typeface="Encode Sans Semi Condensed"/>
            </a:endParaRPr>
          </a:p>
        </p:txBody>
      </p:sp>
      <p:sp>
        <p:nvSpPr>
          <p:cNvPr id="21" name="Google Shape;647;p46">
            <a:extLst>
              <a:ext uri="{FF2B5EF4-FFF2-40B4-BE49-F238E27FC236}">
                <a16:creationId xmlns:a16="http://schemas.microsoft.com/office/drawing/2014/main" id="{D1010E93-99E3-4E36-A375-DD352C29C491}"/>
              </a:ext>
            </a:extLst>
          </p:cNvPr>
          <p:cNvSpPr txBox="1"/>
          <p:nvPr/>
        </p:nvSpPr>
        <p:spPr>
          <a:xfrm>
            <a:off x="1829679" y="3909476"/>
            <a:ext cx="2399420" cy="944838"/>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b="1" dirty="0">
                <a:solidFill>
                  <a:schemeClr val="lt1"/>
                </a:solidFill>
                <a:latin typeface="Abel" panose="020B0604020202020204" charset="0"/>
                <a:ea typeface="Encode Sans Semi Condensed"/>
                <a:cs typeface="Encode Sans Semi Condensed"/>
                <a:sym typeface="Encode Sans Semi Condensed"/>
              </a:rPr>
              <a:t>Maria Leon</a:t>
            </a:r>
            <a:br>
              <a:rPr lang="en" dirty="0">
                <a:solidFill>
                  <a:schemeClr val="lt1"/>
                </a:solidFill>
                <a:latin typeface="Encode Sans Semi Condensed"/>
                <a:ea typeface="Encode Sans Semi Condensed"/>
                <a:cs typeface="Encode Sans Semi Condensed"/>
                <a:sym typeface="Encode Sans Semi Condensed"/>
              </a:rPr>
            </a:br>
            <a:endParaRPr sz="800" dirty="0">
              <a:solidFill>
                <a:schemeClr val="lt1"/>
              </a:solidFill>
              <a:latin typeface="Encode Sans Semi Condensed"/>
              <a:ea typeface="Encode Sans Semi Condensed"/>
              <a:cs typeface="Encode Sans Semi Condensed"/>
              <a:sym typeface="Encode Sans Semi Condensed"/>
            </a:endParaRPr>
          </a:p>
          <a:p>
            <a:pPr>
              <a:spcBef>
                <a:spcPts val="400"/>
              </a:spcBef>
            </a:pPr>
            <a:r>
              <a:rPr lang="en-US" sz="1000" b="1" dirty="0">
                <a:solidFill>
                  <a:schemeClr val="lt1"/>
                </a:solidFill>
                <a:latin typeface="Abel" panose="020B0604020202020204" charset="0"/>
                <a:ea typeface="Encode Sans Semi Condensed"/>
                <a:cs typeface="Encode Sans Semi Condensed"/>
                <a:sym typeface="Encode Sans Semi Condensed"/>
              </a:rPr>
              <a:t>LinkedIn: </a:t>
            </a:r>
            <a:br>
              <a:rPr lang="en-US" sz="1000" b="1" dirty="0">
                <a:solidFill>
                  <a:schemeClr val="lt1"/>
                </a:solidFill>
                <a:latin typeface="Abel" panose="020B0604020202020204" charset="0"/>
                <a:ea typeface="Encode Sans Semi Condensed"/>
                <a:cs typeface="Encode Sans Semi Condensed"/>
                <a:sym typeface="Encode Sans Semi Condensed"/>
              </a:rPr>
            </a:br>
            <a:r>
              <a:rPr lang="en-IN" sz="1000" u="sng" dirty="0">
                <a:solidFill>
                  <a:schemeClr val="hlink"/>
                </a:solidFill>
                <a:latin typeface="Abel" panose="020B0604020202020204" charset="0"/>
                <a:ea typeface="Verdana" panose="020B0604030504040204" pitchFamily="34" charset="0"/>
              </a:rPr>
              <a:t>https://www.linkedin.com/in/marialeon2009/ </a:t>
            </a:r>
            <a:br>
              <a:rPr lang="en-IN" sz="1000" u="sng" dirty="0">
                <a:solidFill>
                  <a:schemeClr val="hlink"/>
                </a:solidFill>
                <a:latin typeface="Abel" panose="020B0604020202020204" charset="0"/>
                <a:ea typeface="Verdana" panose="020B0604030504040204" pitchFamily="34" charset="0"/>
              </a:rPr>
            </a:br>
            <a:r>
              <a:rPr lang="en-US" sz="1000" b="1" dirty="0">
                <a:solidFill>
                  <a:schemeClr val="lt1"/>
                </a:solidFill>
                <a:latin typeface="Abel" panose="020B0604020202020204" charset="0"/>
                <a:ea typeface="Encode Sans Semi Condensed"/>
                <a:cs typeface="Encode Sans Semi Condensed"/>
                <a:sym typeface="Encode Sans Semi Condensed"/>
              </a:rPr>
              <a:t>Email:  </a:t>
            </a:r>
            <a:r>
              <a:rPr lang="en-US" sz="1000" dirty="0">
                <a:solidFill>
                  <a:schemeClr val="lt1"/>
                </a:solidFill>
                <a:latin typeface="Abel" panose="020B0604020202020204" charset="0"/>
                <a:ea typeface="Encode Sans Semi Condensed"/>
                <a:cs typeface="Encode Sans Semi Condensed"/>
                <a:sym typeface="Encode Sans Semi Condensed"/>
              </a:rPr>
              <a:t>marietas2009@gmail.com</a:t>
            </a:r>
            <a:br>
              <a:rPr lang="en-US" sz="800" b="1" dirty="0">
                <a:solidFill>
                  <a:schemeClr val="lt1"/>
                </a:solidFill>
                <a:latin typeface="Abel" panose="020B0604020202020204" charset="0"/>
                <a:ea typeface="Encode Sans Semi Condensed"/>
                <a:cs typeface="Encode Sans Semi Condensed"/>
                <a:sym typeface="Encode Sans Semi Condensed"/>
              </a:rPr>
            </a:br>
            <a:endParaRPr lang="en-US" sz="800" dirty="0">
              <a:solidFill>
                <a:schemeClr val="lt1"/>
              </a:solidFill>
              <a:latin typeface="Abel" panose="020B0604020202020204" charset="0"/>
              <a:ea typeface="Encode Sans Semi Condensed"/>
              <a:cs typeface="Encode Sans Semi Condensed"/>
              <a:sym typeface="Encode Sans Semi Condensed"/>
            </a:endParaRPr>
          </a:p>
          <a:p>
            <a:pPr marL="0" lvl="0" indent="0" algn="ctr" rtl="0">
              <a:spcBef>
                <a:spcPts val="400"/>
              </a:spcBef>
              <a:spcAft>
                <a:spcPts val="400"/>
              </a:spcAft>
              <a:buNone/>
            </a:pPr>
            <a:endParaRPr dirty="0">
              <a:solidFill>
                <a:schemeClr val="lt1"/>
              </a:solidFill>
              <a:latin typeface="Encode Sans Semi Condensed"/>
              <a:ea typeface="Encode Sans Semi Condensed"/>
              <a:cs typeface="Encode Sans Semi Condensed"/>
              <a:sym typeface="Encode Sans Semi Condensed"/>
            </a:endParaRPr>
          </a:p>
        </p:txBody>
      </p:sp>
      <p:pic>
        <p:nvPicPr>
          <p:cNvPr id="7" name="Picture 6">
            <a:extLst>
              <a:ext uri="{FF2B5EF4-FFF2-40B4-BE49-F238E27FC236}">
                <a16:creationId xmlns:a16="http://schemas.microsoft.com/office/drawing/2014/main" id="{BBD1C7A5-C0CE-43EE-8ED0-3424D127B589}"/>
              </a:ext>
            </a:extLst>
          </p:cNvPr>
          <p:cNvPicPr>
            <a:picLocks noChangeAspect="1"/>
          </p:cNvPicPr>
          <p:nvPr/>
        </p:nvPicPr>
        <p:blipFill>
          <a:blip r:embed="rId4"/>
          <a:stretch>
            <a:fillRect/>
          </a:stretch>
        </p:blipFill>
        <p:spPr>
          <a:xfrm>
            <a:off x="293591" y="1016682"/>
            <a:ext cx="1371791" cy="1195554"/>
          </a:xfrm>
          <a:prstGeom prst="rect">
            <a:avLst/>
          </a:prstGeom>
        </p:spPr>
      </p:pic>
      <p:pic>
        <p:nvPicPr>
          <p:cNvPr id="9" name="Picture 8">
            <a:extLst>
              <a:ext uri="{FF2B5EF4-FFF2-40B4-BE49-F238E27FC236}">
                <a16:creationId xmlns:a16="http://schemas.microsoft.com/office/drawing/2014/main" id="{FBABFA1B-028C-4352-9B93-1B4F8A747F92}"/>
              </a:ext>
            </a:extLst>
          </p:cNvPr>
          <p:cNvPicPr>
            <a:picLocks noChangeAspect="1"/>
          </p:cNvPicPr>
          <p:nvPr/>
        </p:nvPicPr>
        <p:blipFill>
          <a:blip r:embed="rId5"/>
          <a:stretch>
            <a:fillRect/>
          </a:stretch>
        </p:blipFill>
        <p:spPr>
          <a:xfrm>
            <a:off x="280513" y="2349821"/>
            <a:ext cx="1397946" cy="1192914"/>
          </a:xfrm>
          <a:prstGeom prst="rect">
            <a:avLst/>
          </a:prstGeom>
        </p:spPr>
      </p:pic>
      <p:pic>
        <p:nvPicPr>
          <p:cNvPr id="11" name="Picture 10">
            <a:extLst>
              <a:ext uri="{FF2B5EF4-FFF2-40B4-BE49-F238E27FC236}">
                <a16:creationId xmlns:a16="http://schemas.microsoft.com/office/drawing/2014/main" id="{E8BFE2AC-FDF7-42DC-88C4-0B36E6FC0482}"/>
              </a:ext>
            </a:extLst>
          </p:cNvPr>
          <p:cNvPicPr>
            <a:picLocks noChangeAspect="1"/>
          </p:cNvPicPr>
          <p:nvPr/>
        </p:nvPicPr>
        <p:blipFill>
          <a:blip r:embed="rId6"/>
          <a:stretch>
            <a:fillRect/>
          </a:stretch>
        </p:blipFill>
        <p:spPr>
          <a:xfrm>
            <a:off x="383634" y="3640830"/>
            <a:ext cx="1059063" cy="1426421"/>
          </a:xfrm>
          <a:prstGeom prst="rect">
            <a:avLst/>
          </a:prstGeom>
        </p:spPr>
      </p:pic>
      <p:pic>
        <p:nvPicPr>
          <p:cNvPr id="15" name="Picture 14">
            <a:extLst>
              <a:ext uri="{FF2B5EF4-FFF2-40B4-BE49-F238E27FC236}">
                <a16:creationId xmlns:a16="http://schemas.microsoft.com/office/drawing/2014/main" id="{B6D99082-AC2F-44A8-B9CA-8B0E9D268117}"/>
              </a:ext>
            </a:extLst>
          </p:cNvPr>
          <p:cNvPicPr>
            <a:picLocks noChangeAspect="1"/>
          </p:cNvPicPr>
          <p:nvPr/>
        </p:nvPicPr>
        <p:blipFill>
          <a:blip r:embed="rId7"/>
          <a:stretch>
            <a:fillRect/>
          </a:stretch>
        </p:blipFill>
        <p:spPr>
          <a:xfrm>
            <a:off x="5252151" y="1080981"/>
            <a:ext cx="1252668" cy="1200200"/>
          </a:xfrm>
          <a:prstGeom prst="rect">
            <a:avLst/>
          </a:prstGeom>
        </p:spPr>
      </p:pic>
      <p:pic>
        <p:nvPicPr>
          <p:cNvPr id="17" name="Picture 16">
            <a:extLst>
              <a:ext uri="{FF2B5EF4-FFF2-40B4-BE49-F238E27FC236}">
                <a16:creationId xmlns:a16="http://schemas.microsoft.com/office/drawing/2014/main" id="{4586054D-6C65-433D-82D5-2F6437CAEF9E}"/>
              </a:ext>
            </a:extLst>
          </p:cNvPr>
          <p:cNvPicPr>
            <a:picLocks noChangeAspect="1"/>
          </p:cNvPicPr>
          <p:nvPr/>
        </p:nvPicPr>
        <p:blipFill>
          <a:blip r:embed="rId8"/>
          <a:stretch>
            <a:fillRect/>
          </a:stretch>
        </p:blipFill>
        <p:spPr>
          <a:xfrm>
            <a:off x="5199312" y="2392251"/>
            <a:ext cx="1358345" cy="11504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p3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A5583650-4C33-47CF-9A45-5E21D1C8157A}"/>
              </a:ext>
            </a:extLst>
          </p:cNvPr>
          <p:cNvPicPr>
            <a:picLocks noChangeAspect="1"/>
          </p:cNvPicPr>
          <p:nvPr/>
        </p:nvPicPr>
        <p:blipFill>
          <a:blip r:embed="rId3"/>
          <a:stretch>
            <a:fillRect/>
          </a:stretch>
        </p:blipFill>
        <p:spPr>
          <a:xfrm>
            <a:off x="1880614" y="522672"/>
            <a:ext cx="5154172" cy="37342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9"/>
          <p:cNvSpPr txBox="1">
            <a:spLocks noGrp="1"/>
          </p:cNvSpPr>
          <p:nvPr>
            <p:ph type="ctrTitle"/>
          </p:nvPr>
        </p:nvSpPr>
        <p:spPr>
          <a:xfrm>
            <a:off x="514800" y="2025550"/>
            <a:ext cx="8114400" cy="655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Appendix: Extra Resources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20A8116-812F-41CA-B5C7-D52542EDA9EA}"/>
              </a:ext>
            </a:extLst>
          </p:cNvPr>
          <p:cNvSpPr/>
          <p:nvPr/>
        </p:nvSpPr>
        <p:spPr>
          <a:xfrm>
            <a:off x="5627594" y="1862418"/>
            <a:ext cx="3321424" cy="988358"/>
          </a:xfrm>
          <a:prstGeom prst="roundRect">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References</a:t>
            </a:r>
            <a:endParaRPr lang="en-CA" sz="1800" dirty="0"/>
          </a:p>
        </p:txBody>
      </p:sp>
      <p:sp>
        <p:nvSpPr>
          <p:cNvPr id="4" name="Google Shape;142;p24">
            <a:extLst>
              <a:ext uri="{FF2B5EF4-FFF2-40B4-BE49-F238E27FC236}">
                <a16:creationId xmlns:a16="http://schemas.microsoft.com/office/drawing/2014/main" id="{CC2F4BE5-62D6-4976-A93D-654CCE308844}"/>
              </a:ext>
            </a:extLst>
          </p:cNvPr>
          <p:cNvSpPr txBox="1"/>
          <p:nvPr/>
        </p:nvSpPr>
        <p:spPr>
          <a:xfrm>
            <a:off x="319198" y="1226636"/>
            <a:ext cx="4622596" cy="3139291"/>
          </a:xfrm>
          <a:prstGeom prst="rect">
            <a:avLst/>
          </a:prstGeom>
          <a:noFill/>
          <a:ln>
            <a:noFill/>
          </a:ln>
        </p:spPr>
        <p:txBody>
          <a:bodyPr spcFirstLastPara="1" wrap="square" lIns="91425" tIns="91425" rIns="91425" bIns="91425" anchor="t" anchorCtr="0">
            <a:spAutoFit/>
          </a:bodyPr>
          <a:lstStyle/>
          <a:p>
            <a:pPr marL="114300" indent="0">
              <a:lnSpc>
                <a:spcPct val="100000"/>
              </a:lnSpc>
              <a:buNone/>
            </a:pPr>
            <a:r>
              <a:rPr lang="en-US" sz="1200" dirty="0">
                <a:solidFill>
                  <a:schemeClr val="bg1"/>
                </a:solidFill>
                <a:latin typeface="Abel" panose="020B0604020202020204" charset="0"/>
              </a:rPr>
              <a:t>[1] </a:t>
            </a:r>
            <a:r>
              <a:rPr lang="en-US" sz="1200" dirty="0" err="1">
                <a:solidFill>
                  <a:schemeClr val="bg1"/>
                </a:solidFill>
                <a:latin typeface="Abel" panose="020B0604020202020204" charset="0"/>
              </a:rPr>
              <a:t>Seade</a:t>
            </a:r>
            <a:r>
              <a:rPr lang="en-US" sz="1200" dirty="0">
                <a:solidFill>
                  <a:schemeClr val="bg1"/>
                </a:solidFill>
                <a:latin typeface="Abel" panose="020B0604020202020204" charset="0"/>
              </a:rPr>
              <a:t> Foundation Statistics Agency of the State of São Paulo </a:t>
            </a:r>
          </a:p>
          <a:p>
            <a:pPr marL="571500" lvl="1" indent="0">
              <a:lnSpc>
                <a:spcPct val="100000"/>
              </a:lnSpc>
              <a:buNone/>
            </a:pPr>
            <a:r>
              <a:rPr lang="en-US" sz="1200" dirty="0">
                <a:solidFill>
                  <a:schemeClr val="bg1"/>
                </a:solidFill>
                <a:latin typeface="Abel" panose="020B0604020202020204" charset="0"/>
                <a:hlinkClick r:id="rId3">
                  <a:extLst>
                    <a:ext uri="{A12FA001-AC4F-418D-AE19-62706E023703}">
                      <ahyp:hlinkClr xmlns:ahyp="http://schemas.microsoft.com/office/drawing/2018/hyperlinkcolor" val="tx"/>
                    </a:ext>
                  </a:extLst>
                </a:hlinkClick>
              </a:rPr>
              <a:t>https://saludata.saludcapital.gov.co/osb/index.php/datos-de-salud/enfermedades-trasmisibles/covid19/</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[2] NYC Department of Health and Mental Hygiene </a:t>
            </a:r>
          </a:p>
          <a:p>
            <a:pPr marL="571500" lvl="1" indent="0">
              <a:lnSpc>
                <a:spcPct val="100000"/>
              </a:lnSpc>
              <a:buNone/>
            </a:pPr>
            <a:r>
              <a:rPr lang="en-US" sz="1200" dirty="0">
                <a:solidFill>
                  <a:schemeClr val="bg1"/>
                </a:solidFill>
                <a:latin typeface="Abel" panose="020B0604020202020204" charset="0"/>
                <a:hlinkClick r:id="rId4">
                  <a:extLst>
                    <a:ext uri="{A12FA001-AC4F-418D-AE19-62706E023703}">
                      <ahyp:hlinkClr xmlns:ahyp="http://schemas.microsoft.com/office/drawing/2018/hyperlinkcolor" val="tx"/>
                    </a:ext>
                  </a:extLst>
                </a:hlinkClick>
              </a:rPr>
              <a:t>https://github.com/nychealth/coronavirus-data</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[3] Open Weather Map</a:t>
            </a:r>
          </a:p>
          <a:p>
            <a:pPr marL="571500" lvl="1" indent="0">
              <a:lnSpc>
                <a:spcPct val="100000"/>
              </a:lnSpc>
              <a:buNone/>
            </a:pPr>
            <a:r>
              <a:rPr lang="en-US" sz="1200" dirty="0">
                <a:solidFill>
                  <a:schemeClr val="bg1"/>
                </a:solidFill>
                <a:latin typeface="Abel" panose="020B0604020202020204" charset="0"/>
                <a:hlinkClick r:id="rId5">
                  <a:extLst>
                    <a:ext uri="{A12FA001-AC4F-418D-AE19-62706E023703}">
                      <ahyp:hlinkClr xmlns:ahyp="http://schemas.microsoft.com/office/drawing/2018/hyperlinkcolor" val="tx"/>
                    </a:ext>
                  </a:extLst>
                </a:hlinkClick>
              </a:rPr>
              <a:t>www.openweathermap.org</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[4] Bogota Health Observatory</a:t>
            </a:r>
          </a:p>
          <a:p>
            <a:pPr marL="571500" lvl="1" indent="0">
              <a:lnSpc>
                <a:spcPct val="100000"/>
              </a:lnSpc>
              <a:buNone/>
            </a:pPr>
            <a:r>
              <a:rPr lang="en-US" sz="1200" dirty="0">
                <a:solidFill>
                  <a:schemeClr val="bg1"/>
                </a:solidFill>
                <a:latin typeface="Abel" panose="020B0604020202020204" charset="0"/>
                <a:hlinkClick r:id="rId3">
                  <a:extLst>
                    <a:ext uri="{A12FA001-AC4F-418D-AE19-62706E023703}">
                      <ahyp:hlinkClr xmlns:ahyp="http://schemas.microsoft.com/office/drawing/2018/hyperlinkcolor" val="tx"/>
                    </a:ext>
                  </a:extLst>
                </a:hlinkClick>
              </a:rPr>
              <a:t>https://saludata.saludcapital.gov.co/osb/index.php/datos-de-salud/enfermedades-trasmisibles/covid19/</a:t>
            </a:r>
            <a:endParaRPr lang="en-US" sz="1200" dirty="0">
              <a:solidFill>
                <a:schemeClr val="bg1"/>
              </a:solidFill>
              <a:latin typeface="Abel" panose="020B0604020202020204" charset="0"/>
            </a:endParaRPr>
          </a:p>
          <a:p>
            <a:pPr marL="114300" indent="0">
              <a:lnSpc>
                <a:spcPct val="100000"/>
              </a:lnSpc>
              <a:buNone/>
            </a:pPr>
            <a:endParaRPr lang="en-US" sz="1200" dirty="0">
              <a:solidFill>
                <a:schemeClr val="bg1"/>
              </a:solidFill>
              <a:latin typeface="Abel" panose="020B0604020202020204" charset="0"/>
            </a:endParaRPr>
          </a:p>
          <a:p>
            <a:pPr marL="114300" indent="0">
              <a:lnSpc>
                <a:spcPct val="100000"/>
              </a:lnSpc>
              <a:buNone/>
            </a:pPr>
            <a:r>
              <a:rPr lang="en-US" sz="1200" dirty="0">
                <a:solidFill>
                  <a:schemeClr val="bg1"/>
                </a:solidFill>
                <a:latin typeface="Abel" panose="020B0604020202020204" charset="0"/>
              </a:rPr>
              <a:t>[5] </a:t>
            </a:r>
            <a:r>
              <a:rPr lang="en-US" sz="1200" dirty="0" err="1">
                <a:solidFill>
                  <a:schemeClr val="bg1"/>
                </a:solidFill>
                <a:latin typeface="Abel" panose="020B0604020202020204" charset="0"/>
              </a:rPr>
              <a:t>wCota</a:t>
            </a:r>
            <a:r>
              <a:rPr lang="en-US" sz="1200" dirty="0">
                <a:solidFill>
                  <a:schemeClr val="bg1"/>
                </a:solidFill>
                <a:latin typeface="Abel" panose="020B0604020202020204" charset="0"/>
              </a:rPr>
              <a:t> </a:t>
            </a:r>
            <a:r>
              <a:rPr lang="en-US" sz="1200" dirty="0" err="1">
                <a:solidFill>
                  <a:schemeClr val="bg1"/>
                </a:solidFill>
                <a:latin typeface="Abel" panose="020B0604020202020204" charset="0"/>
              </a:rPr>
              <a:t>Github</a:t>
            </a:r>
            <a:r>
              <a:rPr lang="en-US" sz="1200" dirty="0">
                <a:solidFill>
                  <a:schemeClr val="bg1"/>
                </a:solidFill>
                <a:latin typeface="Abel" panose="020B0604020202020204" charset="0"/>
              </a:rPr>
              <a:t> </a:t>
            </a:r>
          </a:p>
          <a:p>
            <a:pPr marL="571500" lvl="1" indent="0">
              <a:lnSpc>
                <a:spcPct val="100000"/>
              </a:lnSpc>
              <a:buNone/>
            </a:pPr>
            <a:r>
              <a:rPr lang="en-US" sz="1200" dirty="0">
                <a:solidFill>
                  <a:schemeClr val="bg1"/>
                </a:solidFill>
                <a:latin typeface="Abel" panose="020B0604020202020204" charset="0"/>
                <a:hlinkClick r:id="rId6">
                  <a:extLst>
                    <a:ext uri="{A12FA001-AC4F-418D-AE19-62706E023703}">
                      <ahyp:hlinkClr xmlns:ahyp="http://schemas.microsoft.com/office/drawing/2018/hyperlinkcolor" val="tx"/>
                    </a:ext>
                  </a:extLst>
                </a:hlinkClick>
              </a:rPr>
              <a:t>https://github.com/wcota/covid19br</a:t>
            </a:r>
            <a:endParaRPr lang="en-US" sz="1200" dirty="0">
              <a:solidFill>
                <a:schemeClr val="bg1"/>
              </a:solidFill>
              <a:latin typeface="Abel" panose="020B0604020202020204" charset="0"/>
            </a:endParaRPr>
          </a:p>
        </p:txBody>
      </p:sp>
      <p:sp>
        <p:nvSpPr>
          <p:cNvPr id="5" name="TextBox 4">
            <a:extLst>
              <a:ext uri="{FF2B5EF4-FFF2-40B4-BE49-F238E27FC236}">
                <a16:creationId xmlns:a16="http://schemas.microsoft.com/office/drawing/2014/main" id="{C7A6EA2B-6D38-4B24-8D1D-17F168B04518}"/>
              </a:ext>
            </a:extLst>
          </p:cNvPr>
          <p:cNvSpPr txBox="1"/>
          <p:nvPr/>
        </p:nvSpPr>
        <p:spPr>
          <a:xfrm>
            <a:off x="319198" y="777573"/>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Data Sources</a:t>
            </a:r>
          </a:p>
        </p:txBody>
      </p:sp>
      <p:sp>
        <p:nvSpPr>
          <p:cNvPr id="6" name="TextBox 5">
            <a:extLst>
              <a:ext uri="{FF2B5EF4-FFF2-40B4-BE49-F238E27FC236}">
                <a16:creationId xmlns:a16="http://schemas.microsoft.com/office/drawing/2014/main" id="{40210C9C-2B22-4FC6-BD81-757DB54E1213}"/>
              </a:ext>
            </a:extLst>
          </p:cNvPr>
          <p:cNvSpPr txBox="1"/>
          <p:nvPr/>
        </p:nvSpPr>
        <p:spPr>
          <a:xfrm>
            <a:off x="5755342" y="1984037"/>
            <a:ext cx="3321424" cy="369332"/>
          </a:xfrm>
          <a:prstGeom prst="rect">
            <a:avLst/>
          </a:prstGeom>
          <a:noFill/>
        </p:spPr>
        <p:txBody>
          <a:bodyPr wrap="square" rtlCol="0">
            <a:spAutoFit/>
          </a:bodyPr>
          <a:lstStyle/>
          <a:p>
            <a:r>
              <a:rPr lang="en-US" sz="1800" b="1" dirty="0">
                <a:solidFill>
                  <a:schemeClr val="tx1"/>
                </a:solidFill>
                <a:latin typeface="Abel" panose="020B0604020202020204" charset="0"/>
                <a:cs typeface="Arial" panose="020B0604020202020204" pitchFamily="34" charset="0"/>
              </a:rPr>
              <a:t>GitHub Repository for Project Files</a:t>
            </a:r>
          </a:p>
        </p:txBody>
      </p:sp>
      <p:sp>
        <p:nvSpPr>
          <p:cNvPr id="7" name="TextBox 6">
            <a:extLst>
              <a:ext uri="{FF2B5EF4-FFF2-40B4-BE49-F238E27FC236}">
                <a16:creationId xmlns:a16="http://schemas.microsoft.com/office/drawing/2014/main" id="{3E54B210-3301-422F-BBEE-3B2D7FBB2418}"/>
              </a:ext>
            </a:extLst>
          </p:cNvPr>
          <p:cNvSpPr txBox="1"/>
          <p:nvPr/>
        </p:nvSpPr>
        <p:spPr>
          <a:xfrm>
            <a:off x="5822575" y="2356188"/>
            <a:ext cx="3321424" cy="276999"/>
          </a:xfrm>
          <a:prstGeom prst="rect">
            <a:avLst/>
          </a:prstGeom>
          <a:noFill/>
        </p:spPr>
        <p:txBody>
          <a:bodyPr wrap="square">
            <a:spAutoFit/>
          </a:bodyPr>
          <a:lstStyle/>
          <a:p>
            <a:r>
              <a:rPr lang="en-CA" sz="1200" b="1" u="sng" dirty="0">
                <a:solidFill>
                  <a:schemeClr val="tx1"/>
                </a:solidFill>
                <a:latin typeface="Abel" panose="020B0604020202020204" charset="0"/>
              </a:rPr>
              <a:t>https://github.com/archinarula/Group-5-Project</a:t>
            </a:r>
          </a:p>
        </p:txBody>
      </p:sp>
    </p:spTree>
    <p:extLst>
      <p:ext uri="{BB962C8B-B14F-4D97-AF65-F5344CB8AC3E}">
        <p14:creationId xmlns:p14="http://schemas.microsoft.com/office/powerpoint/2010/main" val="718813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dirty="0"/>
              <a:t>Heatmap of all Variables</a:t>
            </a:r>
            <a:endParaRPr lang="en-CA" sz="1800" dirty="0"/>
          </a:p>
        </p:txBody>
      </p:sp>
      <p:pic>
        <p:nvPicPr>
          <p:cNvPr id="3" name="Picture 2">
            <a:extLst>
              <a:ext uri="{FF2B5EF4-FFF2-40B4-BE49-F238E27FC236}">
                <a16:creationId xmlns:a16="http://schemas.microsoft.com/office/drawing/2014/main" id="{8A17A7B4-2B8E-4EBE-91C0-A9D742C3DBB7}"/>
              </a:ext>
            </a:extLst>
          </p:cNvPr>
          <p:cNvPicPr>
            <a:picLocks noChangeAspect="1"/>
          </p:cNvPicPr>
          <p:nvPr/>
        </p:nvPicPr>
        <p:blipFill>
          <a:blip r:embed="rId3"/>
          <a:stretch>
            <a:fillRect/>
          </a:stretch>
        </p:blipFill>
        <p:spPr>
          <a:xfrm>
            <a:off x="1372385" y="820045"/>
            <a:ext cx="6110904" cy="4101578"/>
          </a:xfrm>
          <a:prstGeom prst="rect">
            <a:avLst/>
          </a:prstGeom>
        </p:spPr>
      </p:pic>
    </p:spTree>
    <p:extLst>
      <p:ext uri="{BB962C8B-B14F-4D97-AF65-F5344CB8AC3E}">
        <p14:creationId xmlns:p14="http://schemas.microsoft.com/office/powerpoint/2010/main" val="828199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4" y="47523"/>
            <a:ext cx="9019165" cy="665100"/>
          </a:xfrm>
        </p:spPr>
        <p:txBody>
          <a:bodyPr/>
          <a:lstStyle/>
          <a:p>
            <a:r>
              <a:rPr lang="en-CA" sz="3200" dirty="0"/>
              <a:t>Regression Models </a:t>
            </a:r>
            <a:r>
              <a:rPr lang="en-CA" sz="1800" dirty="0"/>
              <a:t>(Train on all 14.5 months data)</a:t>
            </a:r>
            <a:r>
              <a:rPr lang="en-CA" sz="3200" dirty="0"/>
              <a:t> </a:t>
            </a:r>
            <a:r>
              <a:rPr lang="en-CA" sz="1800" dirty="0"/>
              <a:t>– Temperature only</a:t>
            </a:r>
            <a:endParaRPr lang="en-CA" sz="1600" dirty="0"/>
          </a:p>
        </p:txBody>
      </p:sp>
      <p:graphicFrame>
        <p:nvGraphicFramePr>
          <p:cNvPr id="8" name="Table 7">
            <a:extLst>
              <a:ext uri="{FF2B5EF4-FFF2-40B4-BE49-F238E27FC236}">
                <a16:creationId xmlns:a16="http://schemas.microsoft.com/office/drawing/2014/main" id="{1906C6DB-927E-45F6-8418-ADA1724CC545}"/>
              </a:ext>
            </a:extLst>
          </p:cNvPr>
          <p:cNvGraphicFramePr>
            <a:graphicFrameLocks noGrp="1"/>
          </p:cNvGraphicFramePr>
          <p:nvPr>
            <p:extLst>
              <p:ext uri="{D42A27DB-BD31-4B8C-83A1-F6EECF244321}">
                <p14:modId xmlns:p14="http://schemas.microsoft.com/office/powerpoint/2010/main" val="100746563"/>
              </p:ext>
            </p:extLst>
          </p:nvPr>
        </p:nvGraphicFramePr>
        <p:xfrm>
          <a:off x="2585006" y="804060"/>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Both Cities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48.82446095385067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0.31753169737229314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-0.67983045 -10.26442788]]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[28.22399894]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9" name="Table 8">
            <a:extLst>
              <a:ext uri="{FF2B5EF4-FFF2-40B4-BE49-F238E27FC236}">
                <a16:creationId xmlns:a16="http://schemas.microsoft.com/office/drawing/2014/main" id="{73548224-FA08-4668-BF74-75D384417AF6}"/>
              </a:ext>
            </a:extLst>
          </p:cNvPr>
          <p:cNvGraphicFramePr>
            <a:graphicFrameLocks noGrp="1"/>
          </p:cNvGraphicFramePr>
          <p:nvPr>
            <p:extLst>
              <p:ext uri="{D42A27DB-BD31-4B8C-83A1-F6EECF244321}">
                <p14:modId xmlns:p14="http://schemas.microsoft.com/office/powerpoint/2010/main" val="3969345758"/>
              </p:ext>
            </p:extLst>
          </p:nvPr>
        </p:nvGraphicFramePr>
        <p:xfrm>
          <a:off x="124835"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NY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26.90417126223218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0.5877569113932358</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[[-0.75093355]]</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[18.86118889]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10" name="Table 9">
            <a:extLst>
              <a:ext uri="{FF2B5EF4-FFF2-40B4-BE49-F238E27FC236}">
                <a16:creationId xmlns:a16="http://schemas.microsoft.com/office/drawing/2014/main" id="{621A4BEB-D728-4D1A-8C4D-3A9228C536CA}"/>
              </a:ext>
            </a:extLst>
          </p:cNvPr>
          <p:cNvGraphicFramePr>
            <a:graphicFrameLocks noGrp="1"/>
          </p:cNvGraphicFramePr>
          <p:nvPr>
            <p:extLst>
              <p:ext uri="{D42A27DB-BD31-4B8C-83A1-F6EECF244321}">
                <p14:modId xmlns:p14="http://schemas.microsoft.com/office/powerpoint/2010/main" val="2040917849"/>
              </p:ext>
            </p:extLst>
          </p:nvPr>
        </p:nvGraphicFramePr>
        <p:xfrm>
          <a:off x="4656188"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Regressions on Sao Paulo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65.72903528872156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0.006196186621425737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[[0.28607747]]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[8.25924912]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pSp>
        <p:nvGrpSpPr>
          <p:cNvPr id="3" name="Group 2">
            <a:extLst>
              <a:ext uri="{FF2B5EF4-FFF2-40B4-BE49-F238E27FC236}">
                <a16:creationId xmlns:a16="http://schemas.microsoft.com/office/drawing/2014/main" id="{905B9361-4499-4E59-93D9-28ED2308DF6B}"/>
              </a:ext>
            </a:extLst>
          </p:cNvPr>
          <p:cNvGrpSpPr/>
          <p:nvPr/>
        </p:nvGrpSpPr>
        <p:grpSpPr>
          <a:xfrm>
            <a:off x="1835524" y="804060"/>
            <a:ext cx="440391" cy="386005"/>
            <a:chOff x="1835524" y="804060"/>
            <a:chExt cx="440391" cy="386005"/>
          </a:xfrm>
        </p:grpSpPr>
        <p:sp>
          <p:nvSpPr>
            <p:cNvPr id="11" name="Flowchart: Connector 10">
              <a:extLst>
                <a:ext uri="{FF2B5EF4-FFF2-40B4-BE49-F238E27FC236}">
                  <a16:creationId xmlns:a16="http://schemas.microsoft.com/office/drawing/2014/main" id="{979A4164-0506-4EB3-8F21-A5CFE2703585}"/>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 name="TextBox 1">
              <a:extLst>
                <a:ext uri="{FF2B5EF4-FFF2-40B4-BE49-F238E27FC236}">
                  <a16:creationId xmlns:a16="http://schemas.microsoft.com/office/drawing/2014/main" id="{42B93640-1E2D-4AD9-BCB5-AD74498C9D9E}"/>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1a</a:t>
              </a:r>
              <a:endParaRPr lang="en-CA" dirty="0">
                <a:solidFill>
                  <a:schemeClr val="bg1"/>
                </a:solidFill>
                <a:latin typeface="Abel" panose="020B0604020202020204" charset="0"/>
              </a:endParaRPr>
            </a:p>
          </p:txBody>
        </p:sp>
      </p:grpSp>
      <p:grpSp>
        <p:nvGrpSpPr>
          <p:cNvPr id="17" name="Group 16">
            <a:extLst>
              <a:ext uri="{FF2B5EF4-FFF2-40B4-BE49-F238E27FC236}">
                <a16:creationId xmlns:a16="http://schemas.microsoft.com/office/drawing/2014/main" id="{5BD8ED06-06B4-42A3-BC3A-4EB7F6864D2E}"/>
              </a:ext>
            </a:extLst>
          </p:cNvPr>
          <p:cNvGrpSpPr/>
          <p:nvPr/>
        </p:nvGrpSpPr>
        <p:grpSpPr>
          <a:xfrm>
            <a:off x="172571" y="2532241"/>
            <a:ext cx="440391" cy="386005"/>
            <a:chOff x="1835524" y="804060"/>
            <a:chExt cx="440391" cy="386005"/>
          </a:xfrm>
        </p:grpSpPr>
        <p:sp>
          <p:nvSpPr>
            <p:cNvPr id="18" name="Flowchart: Connector 17">
              <a:extLst>
                <a:ext uri="{FF2B5EF4-FFF2-40B4-BE49-F238E27FC236}">
                  <a16:creationId xmlns:a16="http://schemas.microsoft.com/office/drawing/2014/main" id="{5115617A-5B49-482B-82D0-C36CF2B73B1E}"/>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0" name="TextBox 19">
              <a:extLst>
                <a:ext uri="{FF2B5EF4-FFF2-40B4-BE49-F238E27FC236}">
                  <a16:creationId xmlns:a16="http://schemas.microsoft.com/office/drawing/2014/main" id="{1C2BD4A8-69DD-4EF7-AE4F-B652B9EB7F4C}"/>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2a</a:t>
              </a:r>
              <a:endParaRPr lang="en-CA" dirty="0">
                <a:solidFill>
                  <a:schemeClr val="bg1"/>
                </a:solidFill>
                <a:latin typeface="Abel" panose="020B0604020202020204" charset="0"/>
              </a:endParaRPr>
            </a:p>
          </p:txBody>
        </p:sp>
      </p:grpSp>
      <p:grpSp>
        <p:nvGrpSpPr>
          <p:cNvPr id="22" name="Group 21">
            <a:extLst>
              <a:ext uri="{FF2B5EF4-FFF2-40B4-BE49-F238E27FC236}">
                <a16:creationId xmlns:a16="http://schemas.microsoft.com/office/drawing/2014/main" id="{D0951220-CF1B-4B7B-B5CD-6AFBFDC41CE8}"/>
              </a:ext>
            </a:extLst>
          </p:cNvPr>
          <p:cNvGrpSpPr/>
          <p:nvPr/>
        </p:nvGrpSpPr>
        <p:grpSpPr>
          <a:xfrm>
            <a:off x="8259024" y="2493126"/>
            <a:ext cx="440391" cy="386005"/>
            <a:chOff x="1835524" y="804060"/>
            <a:chExt cx="440391" cy="386005"/>
          </a:xfrm>
        </p:grpSpPr>
        <p:sp>
          <p:nvSpPr>
            <p:cNvPr id="23" name="Flowchart: Connector 22">
              <a:extLst>
                <a:ext uri="{FF2B5EF4-FFF2-40B4-BE49-F238E27FC236}">
                  <a16:creationId xmlns:a16="http://schemas.microsoft.com/office/drawing/2014/main" id="{05B9B268-D364-4FBF-B498-69BA9EB1FB60}"/>
                </a:ext>
              </a:extLst>
            </p:cNvPr>
            <p:cNvSpPr/>
            <p:nvPr/>
          </p:nvSpPr>
          <p:spPr>
            <a:xfrm>
              <a:off x="1835524" y="804060"/>
              <a:ext cx="410135" cy="386005"/>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dirty="0">
                <a:latin typeface="Abel" panose="020B0604020202020204" charset="0"/>
              </a:endParaRPr>
            </a:p>
          </p:txBody>
        </p:sp>
        <p:sp>
          <p:nvSpPr>
            <p:cNvPr id="24" name="TextBox 23">
              <a:extLst>
                <a:ext uri="{FF2B5EF4-FFF2-40B4-BE49-F238E27FC236}">
                  <a16:creationId xmlns:a16="http://schemas.microsoft.com/office/drawing/2014/main" id="{63F7A047-E814-4725-BAF9-2834FF66D820}"/>
                </a:ext>
              </a:extLst>
            </p:cNvPr>
            <p:cNvSpPr txBox="1"/>
            <p:nvPr/>
          </p:nvSpPr>
          <p:spPr>
            <a:xfrm>
              <a:off x="1865780" y="843173"/>
              <a:ext cx="410135" cy="307777"/>
            </a:xfrm>
            <a:prstGeom prst="rect">
              <a:avLst/>
            </a:prstGeom>
            <a:noFill/>
          </p:spPr>
          <p:txBody>
            <a:bodyPr wrap="square" rtlCol="0">
              <a:spAutoFit/>
            </a:bodyPr>
            <a:lstStyle/>
            <a:p>
              <a:r>
                <a:rPr lang="en-US" dirty="0">
                  <a:solidFill>
                    <a:schemeClr val="bg1"/>
                  </a:solidFill>
                  <a:latin typeface="Abel" panose="020B0604020202020204" charset="0"/>
                </a:rPr>
                <a:t>3a</a:t>
              </a:r>
              <a:endParaRPr lang="en-CA" dirty="0">
                <a:solidFill>
                  <a:schemeClr val="bg1"/>
                </a:solidFill>
                <a:latin typeface="Abel" panose="020B0604020202020204" charset="0"/>
              </a:endParaRPr>
            </a:p>
          </p:txBody>
        </p:sp>
      </p:grpSp>
    </p:spTree>
    <p:extLst>
      <p:ext uri="{BB962C8B-B14F-4D97-AF65-F5344CB8AC3E}">
        <p14:creationId xmlns:p14="http://schemas.microsoft.com/office/powerpoint/2010/main" val="2856785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DA5AA9-6C56-4A71-800B-23DABF5AD605}"/>
              </a:ext>
            </a:extLst>
          </p:cNvPr>
          <p:cNvPicPr>
            <a:picLocks noChangeAspect="1"/>
          </p:cNvPicPr>
          <p:nvPr/>
        </p:nvPicPr>
        <p:blipFill>
          <a:blip r:embed="rId3">
            <a:alphaModFix amt="85000"/>
          </a:blip>
          <a:stretch>
            <a:fillRect/>
          </a:stretch>
        </p:blipFill>
        <p:spPr>
          <a:xfrm>
            <a:off x="4657325" y="746449"/>
            <a:ext cx="2460372" cy="1118293"/>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9939BB6F-9697-49ED-97B2-FD517D29F99D}"/>
              </a:ext>
            </a:extLst>
          </p:cNvPr>
          <p:cNvPicPr>
            <a:picLocks noChangeAspect="1"/>
          </p:cNvPicPr>
          <p:nvPr/>
        </p:nvPicPr>
        <p:blipFill>
          <a:blip r:embed="rId4">
            <a:alphaModFix amt="85000"/>
          </a:blip>
          <a:stretch>
            <a:fillRect/>
          </a:stretch>
        </p:blipFill>
        <p:spPr>
          <a:xfrm>
            <a:off x="6346654" y="1841877"/>
            <a:ext cx="2743797" cy="1008911"/>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0C89CCE1-85DF-4578-B2A7-CDBBC42C9A93}"/>
              </a:ext>
            </a:extLst>
          </p:cNvPr>
          <p:cNvPicPr>
            <a:picLocks noChangeAspect="1"/>
          </p:cNvPicPr>
          <p:nvPr/>
        </p:nvPicPr>
        <p:blipFill>
          <a:blip r:embed="rId5">
            <a:alphaModFix amt="50000"/>
          </a:blip>
          <a:stretch>
            <a:fillRect/>
          </a:stretch>
        </p:blipFill>
        <p:spPr>
          <a:xfrm>
            <a:off x="7083606" y="746449"/>
            <a:ext cx="2040937" cy="1072597"/>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96993CFD-7568-4AFB-A5F4-D4F73596D76D}"/>
              </a:ext>
            </a:extLst>
          </p:cNvPr>
          <p:cNvPicPr>
            <a:picLocks noChangeAspect="1"/>
          </p:cNvPicPr>
          <p:nvPr/>
        </p:nvPicPr>
        <p:blipFill>
          <a:blip r:embed="rId6">
            <a:alphaModFix amt="70000"/>
          </a:blip>
          <a:stretch>
            <a:fillRect/>
          </a:stretch>
        </p:blipFill>
        <p:spPr>
          <a:xfrm>
            <a:off x="2944409" y="4493464"/>
            <a:ext cx="2048087" cy="650036"/>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6AFB7CE9-E7E7-4E4E-AF66-3A54E0C3234C}"/>
              </a:ext>
            </a:extLst>
          </p:cNvPr>
          <p:cNvPicPr>
            <a:picLocks noChangeAspect="1"/>
          </p:cNvPicPr>
          <p:nvPr/>
        </p:nvPicPr>
        <p:blipFill>
          <a:blip r:embed="rId7">
            <a:alphaModFix amt="85000"/>
          </a:blip>
          <a:stretch>
            <a:fillRect/>
          </a:stretch>
        </p:blipFill>
        <p:spPr>
          <a:xfrm>
            <a:off x="0" y="3026386"/>
            <a:ext cx="2944409" cy="2117114"/>
          </a:xfrm>
          <a:prstGeom prst="rect">
            <a:avLst/>
          </a:prstGeom>
          <a:ln>
            <a:noFill/>
          </a:ln>
          <a:effectLst>
            <a:outerShdw blurRad="190500" algn="tl" rotWithShape="0">
              <a:srgbClr val="000000">
                <a:alpha val="70000"/>
              </a:srgbClr>
            </a:outerShdw>
          </a:effectLst>
        </p:spPr>
      </p:pic>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3290718" cy="665100"/>
          </a:xfrm>
        </p:spPr>
        <p:txBody>
          <a:bodyPr/>
          <a:lstStyle/>
          <a:p>
            <a:r>
              <a:rPr lang="en-CA" dirty="0"/>
              <a:t>Overview</a:t>
            </a:r>
          </a:p>
        </p:txBody>
      </p:sp>
      <p:sp>
        <p:nvSpPr>
          <p:cNvPr id="19" name="TextBox 18">
            <a:extLst>
              <a:ext uri="{FF2B5EF4-FFF2-40B4-BE49-F238E27FC236}">
                <a16:creationId xmlns:a16="http://schemas.microsoft.com/office/drawing/2014/main" id="{DEB8E808-AF29-4624-B380-E7E27A7716EF}"/>
              </a:ext>
            </a:extLst>
          </p:cNvPr>
          <p:cNvSpPr txBox="1"/>
          <p:nvPr/>
        </p:nvSpPr>
        <p:spPr>
          <a:xfrm>
            <a:off x="50917" y="742355"/>
            <a:ext cx="4330873" cy="2246769"/>
          </a:xfrm>
          <a:prstGeom prst="rect">
            <a:avLst/>
          </a:prstGeom>
          <a:noFill/>
        </p:spPr>
        <p:txBody>
          <a:bodyPr wrap="square" rtlCol="0">
            <a:spAutoFit/>
          </a:bodyPr>
          <a:lstStyle/>
          <a:p>
            <a:r>
              <a:rPr lang="en-US" dirty="0">
                <a:solidFill>
                  <a:schemeClr val="bg1"/>
                </a:solidFill>
                <a:latin typeface="Abel" panose="020B0604020202020204" charset="0"/>
                <a:cs typeface="Arial" panose="020B0604020202020204" pitchFamily="34" charset="0"/>
              </a:rPr>
              <a:t>The new novel Coronavirus known as Covid19 (SARS CoV-2), has caused one of the most serious health crises globally. Since its global spread last year, we've seen multiple news article around the impact of temperature and humidity on the speed of spread and whether or not virus thrive in colder temperature. A simple Google search using term "covid spread cold and dry weather news" will lead to  multiple articles from credible sources (statistical and scientific) in favor or against.</a:t>
            </a:r>
          </a:p>
          <a:p>
            <a:endParaRPr lang="en-CA" dirty="0">
              <a:solidFill>
                <a:schemeClr val="bg1"/>
              </a:solidFill>
            </a:endParaRPr>
          </a:p>
        </p:txBody>
      </p:sp>
      <p:sp>
        <p:nvSpPr>
          <p:cNvPr id="20" name="Title 15">
            <a:extLst>
              <a:ext uri="{FF2B5EF4-FFF2-40B4-BE49-F238E27FC236}">
                <a16:creationId xmlns:a16="http://schemas.microsoft.com/office/drawing/2014/main" id="{C2231E2A-A5EB-470B-95C3-111A8880FB85}"/>
              </a:ext>
            </a:extLst>
          </p:cNvPr>
          <p:cNvSpPr txBox="1">
            <a:spLocks/>
          </p:cNvSpPr>
          <p:nvPr/>
        </p:nvSpPr>
        <p:spPr>
          <a:xfrm>
            <a:off x="5110225" y="3119988"/>
            <a:ext cx="3290718" cy="665100"/>
          </a:xfrm>
          <a:prstGeom prst="rect">
            <a:avLst/>
          </a:prstGeom>
          <a:noFill/>
          <a:ln>
            <a:no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r>
              <a:rPr lang="en-CA" dirty="0"/>
              <a:t>Purpose</a:t>
            </a:r>
          </a:p>
        </p:txBody>
      </p:sp>
      <p:sp>
        <p:nvSpPr>
          <p:cNvPr id="21" name="TextBox 20">
            <a:extLst>
              <a:ext uri="{FF2B5EF4-FFF2-40B4-BE49-F238E27FC236}">
                <a16:creationId xmlns:a16="http://schemas.microsoft.com/office/drawing/2014/main" id="{82F33EE9-D127-4B91-9488-B3F5AC52097E}"/>
              </a:ext>
            </a:extLst>
          </p:cNvPr>
          <p:cNvSpPr txBox="1"/>
          <p:nvPr/>
        </p:nvSpPr>
        <p:spPr>
          <a:xfrm>
            <a:off x="5033030" y="3658387"/>
            <a:ext cx="4057421" cy="523220"/>
          </a:xfrm>
          <a:prstGeom prst="rect">
            <a:avLst/>
          </a:prstGeom>
          <a:noFill/>
        </p:spPr>
        <p:txBody>
          <a:bodyPr wrap="square" rtlCol="0">
            <a:spAutoFit/>
          </a:bodyPr>
          <a:lstStyle/>
          <a:p>
            <a:pPr algn="just"/>
            <a:r>
              <a:rPr lang="en-US" dirty="0">
                <a:solidFill>
                  <a:schemeClr val="bg1"/>
                </a:solidFill>
                <a:latin typeface="Abel" panose="020B0604020202020204" charset="0"/>
                <a:ea typeface="Verdana" panose="020B0604030504040204" pitchFamily="34" charset="0"/>
                <a:cs typeface="Arial" panose="020B0604020202020204" pitchFamily="34" charset="0"/>
              </a:rPr>
              <a:t>The purpose of this study is to analyze if colder and dryer weather have any impact on Covid-19 virus </a:t>
            </a:r>
          </a:p>
        </p:txBody>
      </p:sp>
    </p:spTree>
    <p:extLst>
      <p:ext uri="{BB962C8B-B14F-4D97-AF65-F5344CB8AC3E}">
        <p14:creationId xmlns:p14="http://schemas.microsoft.com/office/powerpoint/2010/main" val="2129866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2" name="Google Shape;552;p43"/>
          <p:cNvSpPr txBox="1">
            <a:spLocks noGrp="1"/>
          </p:cNvSpPr>
          <p:nvPr>
            <p:ph type="sldNum" idx="12"/>
          </p:nvPr>
        </p:nvSpPr>
        <p:spPr>
          <a:xfrm>
            <a:off x="8352013" y="3954233"/>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553" name="Google Shape;553;p43"/>
          <p:cNvSpPr/>
          <p:nvPr/>
        </p:nvSpPr>
        <p:spPr>
          <a:xfrm>
            <a:off x="319577" y="0"/>
            <a:ext cx="4089818" cy="2249344"/>
          </a:xfrm>
          <a:prstGeom prst="rect">
            <a:avLst/>
          </a:prstGeom>
          <a:solidFill>
            <a:srgbClr val="001033">
              <a:alpha val="32960"/>
            </a:srgbClr>
          </a:solidFill>
          <a:ln>
            <a:solidFill>
              <a:schemeClr val="bg1">
                <a:lumMod val="95000"/>
              </a:schemeClr>
            </a:solidFill>
          </a:ln>
        </p:spPr>
        <p:txBody>
          <a:bodyPr spcFirstLastPara="1" wrap="square" lIns="91425" tIns="91425" rIns="1371600" bIns="91425" anchor="t" anchorCtr="0">
            <a:noAutofit/>
          </a:bodyPr>
          <a:lstStyle/>
          <a:p>
            <a:pPr marL="0" lvl="0" indent="0" algn="l" rtl="0">
              <a:spcBef>
                <a:spcPts val="0"/>
              </a:spcBef>
              <a:spcAft>
                <a:spcPts val="0"/>
              </a:spcAft>
              <a:buNone/>
            </a:pPr>
            <a:r>
              <a:rPr lang="en-CA" sz="2400" b="1" dirty="0">
                <a:solidFill>
                  <a:schemeClr val="lt1"/>
                </a:solidFill>
                <a:latin typeface="Abel" panose="020B0604020202020204" charset="0"/>
                <a:ea typeface="Encode Sans Semi Condensed"/>
                <a:cs typeface="Encode Sans Semi Condensed"/>
                <a:sym typeface="Encode Sans Semi Condensed"/>
              </a:rPr>
              <a:t>DATA SOURCES</a:t>
            </a:r>
          </a:p>
          <a:p>
            <a:pPr marL="0" lvl="0" indent="0" algn="l" rtl="0">
              <a:spcBef>
                <a:spcPts val="0"/>
              </a:spcBef>
              <a:spcAft>
                <a:spcPts val="0"/>
              </a:spcAft>
              <a:buNone/>
            </a:pPr>
            <a:r>
              <a:rPr lang="en-CA" sz="1600" dirty="0">
                <a:solidFill>
                  <a:schemeClr val="lt1"/>
                </a:solidFill>
                <a:latin typeface="Abel" panose="020B0604020202020204" charset="0"/>
                <a:ea typeface="Encode Sans Semi Condensed"/>
                <a:cs typeface="Encode Sans Semi Condensed"/>
                <a:sym typeface="Encode Sans Semi Condensed"/>
              </a:rPr>
              <a:t>(Secondary Data)</a:t>
            </a:r>
            <a:endParaRPr sz="1600" dirty="0">
              <a:solidFill>
                <a:schemeClr val="lt1"/>
              </a:solidFill>
              <a:latin typeface="Abel" panose="020B0604020202020204" charset="0"/>
              <a:ea typeface="Encode Sans Semi Condensed"/>
              <a:cs typeface="Encode Sans Semi Condensed"/>
              <a:sym typeface="Encode Sans Semi Condensed"/>
            </a:endParaRPr>
          </a:p>
          <a:p>
            <a:pPr lvl="0" algn="l" rtl="0"/>
            <a:endParaRPr lang="en" dirty="0">
              <a:solidFill>
                <a:schemeClr val="lt1"/>
              </a:solidFill>
              <a:latin typeface="Encode Sans Semi Condensed"/>
              <a:ea typeface="Encode Sans Semi Condensed"/>
              <a:cs typeface="Encode Sans Semi Condensed"/>
              <a:sym typeface="Encode Sans Semi Condensed"/>
            </a:endParaRPr>
          </a:p>
        </p:txBody>
      </p:sp>
      <p:sp>
        <p:nvSpPr>
          <p:cNvPr id="554" name="Google Shape;554;p43"/>
          <p:cNvSpPr/>
          <p:nvPr/>
        </p:nvSpPr>
        <p:spPr>
          <a:xfrm>
            <a:off x="4572000" y="0"/>
            <a:ext cx="4328713" cy="2249344"/>
          </a:xfrm>
          <a:prstGeom prst="rect">
            <a:avLst/>
          </a:prstGeom>
          <a:solidFill>
            <a:srgbClr val="001033">
              <a:alpha val="32960"/>
            </a:srgbClr>
          </a:solidFill>
          <a:ln>
            <a:solidFill>
              <a:schemeClr val="bg1">
                <a:lumMod val="95000"/>
              </a:schemeClr>
            </a:solid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CA" sz="2400" b="1" dirty="0">
                <a:solidFill>
                  <a:schemeClr val="lt1"/>
                </a:solidFill>
                <a:latin typeface="Abel" panose="020B0604020202020204" charset="0"/>
                <a:ea typeface="Encode Sans Semi Condensed"/>
                <a:cs typeface="Encode Sans Semi Condensed"/>
                <a:sym typeface="Encode Sans Semi Condensed"/>
              </a:rPr>
              <a:t>PROJECT SCOPE</a:t>
            </a:r>
            <a:endParaRPr sz="2400" b="1" dirty="0">
              <a:solidFill>
                <a:schemeClr val="lt1"/>
              </a:solidFill>
              <a:latin typeface="Abel" panose="020B0604020202020204" charset="0"/>
              <a:ea typeface="Encode Sans Semi Condensed"/>
              <a:cs typeface="Encode Sans Semi Condensed"/>
              <a:sym typeface="Encode Sans Semi Condensed"/>
            </a:endParaRPr>
          </a:p>
        </p:txBody>
      </p:sp>
      <p:sp>
        <p:nvSpPr>
          <p:cNvPr id="555" name="Google Shape;555;p43"/>
          <p:cNvSpPr/>
          <p:nvPr/>
        </p:nvSpPr>
        <p:spPr>
          <a:xfrm>
            <a:off x="319577" y="2316715"/>
            <a:ext cx="4089818" cy="2672144"/>
          </a:xfrm>
          <a:prstGeom prst="rect">
            <a:avLst/>
          </a:prstGeom>
          <a:solidFill>
            <a:srgbClr val="001033">
              <a:alpha val="32960"/>
            </a:srgbClr>
          </a:solidFill>
          <a:ln>
            <a:solidFill>
              <a:schemeClr val="bg1">
                <a:lumMod val="95000"/>
              </a:schemeClr>
            </a:solid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lt1"/>
              </a:solidFill>
              <a:latin typeface="Encode Sans Semi Condensed"/>
              <a:ea typeface="Encode Sans Semi Condensed"/>
              <a:cs typeface="Encode Sans Semi Condensed"/>
              <a:sym typeface="Encode Sans Semi Condensed"/>
            </a:endParaRPr>
          </a:p>
          <a:p>
            <a:pPr marL="0" lvl="0" indent="0" algn="l" rtl="0">
              <a:spcBef>
                <a:spcPts val="600"/>
              </a:spcBef>
              <a:spcAft>
                <a:spcPts val="0"/>
              </a:spcAft>
              <a:buClr>
                <a:schemeClr val="dk1"/>
              </a:buClr>
              <a:buSzPts val="1100"/>
              <a:buFont typeface="Arial"/>
              <a:buNone/>
            </a:pPr>
            <a:endParaRPr dirty="0">
              <a:solidFill>
                <a:schemeClr val="lt1"/>
              </a:solidFill>
              <a:latin typeface="Encode Sans Semi Condensed"/>
              <a:ea typeface="Encode Sans Semi Condensed"/>
              <a:cs typeface="Encode Sans Semi Condensed"/>
              <a:sym typeface="Encode Sans Semi Condensed"/>
            </a:endParaRPr>
          </a:p>
          <a:p>
            <a:pPr marL="0" lvl="0" indent="0" algn="l" rtl="0">
              <a:spcBef>
                <a:spcPts val="600"/>
              </a:spcBef>
              <a:spcAft>
                <a:spcPts val="600"/>
              </a:spcAft>
              <a:buClr>
                <a:schemeClr val="dk1"/>
              </a:buClr>
              <a:buSzPts val="1100"/>
              <a:buFont typeface="Arial"/>
              <a:buNone/>
            </a:pPr>
            <a:r>
              <a:rPr lang="en-CA" sz="2400" b="1" dirty="0">
                <a:solidFill>
                  <a:schemeClr val="lt1"/>
                </a:solidFill>
                <a:latin typeface="Abel" panose="020B0604020202020204" charset="0"/>
                <a:ea typeface="Encode Sans Semi Condensed"/>
                <a:cs typeface="Encode Sans Semi Condensed"/>
                <a:sym typeface="Encode Sans Semi Condensed"/>
              </a:rPr>
              <a:t>VARIABLES</a:t>
            </a:r>
            <a:endParaRPr sz="2400" dirty="0">
              <a:solidFill>
                <a:schemeClr val="lt1"/>
              </a:solidFill>
              <a:latin typeface="Abel" panose="020B0604020202020204" charset="0"/>
              <a:ea typeface="Encode Sans Semi Condensed"/>
              <a:cs typeface="Encode Sans Semi Condensed"/>
              <a:sym typeface="Encode Sans Semi Condensed"/>
            </a:endParaRPr>
          </a:p>
        </p:txBody>
      </p:sp>
      <p:sp>
        <p:nvSpPr>
          <p:cNvPr id="556" name="Google Shape;556;p43"/>
          <p:cNvSpPr/>
          <p:nvPr/>
        </p:nvSpPr>
        <p:spPr>
          <a:xfrm>
            <a:off x="4572000" y="2316715"/>
            <a:ext cx="4328713" cy="2672144"/>
          </a:xfrm>
          <a:prstGeom prst="rect">
            <a:avLst/>
          </a:prstGeom>
          <a:solidFill>
            <a:srgbClr val="001033">
              <a:alpha val="32960"/>
            </a:srgbClr>
          </a:solidFill>
          <a:ln>
            <a:solidFill>
              <a:schemeClr val="bg1">
                <a:lumMod val="95000"/>
              </a:schemeClr>
            </a:solid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sz="2400" b="1" dirty="0">
                <a:solidFill>
                  <a:schemeClr val="lt1"/>
                </a:solidFill>
                <a:latin typeface="Abel" panose="020B0604020202020204" charset="0"/>
                <a:ea typeface="Encode Sans Semi Condensed"/>
                <a:cs typeface="Encode Sans Semi Condensed"/>
                <a:sym typeface="Encode Sans Semi Condensed"/>
              </a:rPr>
              <a:t>LIMITATIONS &amp; ASSUMPTIONS </a:t>
            </a:r>
            <a:endParaRPr sz="2400" dirty="0">
              <a:solidFill>
                <a:schemeClr val="lt1"/>
              </a:solidFill>
              <a:latin typeface="Abel" panose="020B0604020202020204" charset="0"/>
              <a:ea typeface="Encode Sans Semi Condensed"/>
              <a:cs typeface="Encode Sans Semi Condensed"/>
              <a:sym typeface="Encode Sans Semi Condensed"/>
            </a:endParaRPr>
          </a:p>
        </p:txBody>
      </p:sp>
      <p:sp>
        <p:nvSpPr>
          <p:cNvPr id="557" name="Google Shape;557;p43"/>
          <p:cNvSpPr/>
          <p:nvPr/>
        </p:nvSpPr>
        <p:spPr>
          <a:xfrm>
            <a:off x="3118882" y="837267"/>
            <a:ext cx="2581024" cy="2824154"/>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rot="5400000">
            <a:off x="3159921" y="952005"/>
            <a:ext cx="2824156" cy="2581024"/>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rot="10800000">
            <a:off x="3295342" y="1112535"/>
            <a:ext cx="2581024" cy="240872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rot="-5400000">
            <a:off x="3205034" y="1031796"/>
            <a:ext cx="2408720" cy="2581024"/>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980D597-247F-44E0-AD30-E2FFA6A5920E}"/>
              </a:ext>
            </a:extLst>
          </p:cNvPr>
          <p:cNvSpPr txBox="1"/>
          <p:nvPr/>
        </p:nvSpPr>
        <p:spPr>
          <a:xfrm>
            <a:off x="349594" y="904638"/>
            <a:ext cx="2931892" cy="769441"/>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Covid cases data</a:t>
            </a:r>
          </a:p>
          <a:p>
            <a:pPr marL="171450" indent="-171450">
              <a:buClr>
                <a:schemeClr val="bg1"/>
              </a:buClr>
              <a:buFont typeface="Arial" panose="020B0604020202020204" pitchFamily="34" charset="0"/>
              <a:buChar char="•"/>
            </a:pPr>
            <a:r>
              <a:rPr lang="en-CA" sz="1000" dirty="0" err="1">
                <a:solidFill>
                  <a:schemeClr val="bg1"/>
                </a:solidFill>
                <a:latin typeface="Abel" panose="020B0604020202020204" charset="0"/>
              </a:rPr>
              <a:t>Seade</a:t>
            </a:r>
            <a:r>
              <a:rPr lang="en-CA" sz="1000" dirty="0">
                <a:solidFill>
                  <a:schemeClr val="bg1"/>
                </a:solidFill>
                <a:latin typeface="Abel" panose="020B0604020202020204" charset="0"/>
              </a:rPr>
              <a:t> Foundation Statistics Agency of the State of Sao Paulo </a:t>
            </a:r>
            <a:r>
              <a:rPr lang="en-CA" sz="1000" baseline="30000" dirty="0">
                <a:solidFill>
                  <a:schemeClr val="bg1"/>
                </a:solidFill>
                <a:latin typeface="Abel" panose="020B0604020202020204" charset="0"/>
              </a:rPr>
              <a:t>[1]</a:t>
            </a:r>
            <a:endParaRPr lang="en-CA" sz="1000" dirty="0">
              <a:solidFill>
                <a:schemeClr val="bg1"/>
              </a:solidFill>
              <a:latin typeface="Abel" panose="020B0604020202020204" charset="0"/>
            </a:endParaRP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NYC Department of Health and Mental Hygiene</a:t>
            </a:r>
            <a:r>
              <a:rPr lang="en-CA" sz="1000" baseline="30000" dirty="0">
                <a:solidFill>
                  <a:schemeClr val="bg1"/>
                </a:solidFill>
                <a:latin typeface="Abel" panose="020B0604020202020204" charset="0"/>
              </a:rPr>
              <a:t> [2]</a:t>
            </a:r>
            <a:endParaRPr lang="en-CA" sz="1000" dirty="0">
              <a:solidFill>
                <a:schemeClr val="bg1"/>
              </a:solidFill>
              <a:latin typeface="Abel" panose="020B0604020202020204" charset="0"/>
            </a:endParaRPr>
          </a:p>
        </p:txBody>
      </p:sp>
      <p:sp>
        <p:nvSpPr>
          <p:cNvPr id="19" name="TextBox 18">
            <a:extLst>
              <a:ext uri="{FF2B5EF4-FFF2-40B4-BE49-F238E27FC236}">
                <a16:creationId xmlns:a16="http://schemas.microsoft.com/office/drawing/2014/main" id="{483397DC-E1E0-46CB-90ED-EC07A66CCB0A}"/>
              </a:ext>
            </a:extLst>
          </p:cNvPr>
          <p:cNvSpPr txBox="1"/>
          <p:nvPr/>
        </p:nvSpPr>
        <p:spPr>
          <a:xfrm>
            <a:off x="374400" y="1711407"/>
            <a:ext cx="3719268" cy="461665"/>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Weather data</a:t>
            </a:r>
          </a:p>
          <a:p>
            <a:pPr marL="171450" indent="-171450">
              <a:buClr>
                <a:schemeClr val="bg1"/>
              </a:buClr>
              <a:buFont typeface="Arial" panose="020B0604020202020204" pitchFamily="34" charset="0"/>
              <a:buChar char="•"/>
            </a:pPr>
            <a:r>
              <a:rPr lang="en-CA" sz="1000" dirty="0" err="1">
                <a:solidFill>
                  <a:schemeClr val="bg1"/>
                </a:solidFill>
                <a:latin typeface="Abel" panose="020B0604020202020204" charset="0"/>
              </a:rPr>
              <a:t>OpenWeatherMap</a:t>
            </a:r>
            <a:r>
              <a:rPr lang="en-CA" sz="1000" baseline="30000" dirty="0">
                <a:solidFill>
                  <a:schemeClr val="bg1"/>
                </a:solidFill>
                <a:latin typeface="Abel" panose="020B0604020202020204" charset="0"/>
              </a:rPr>
              <a:t>[3]</a:t>
            </a:r>
          </a:p>
        </p:txBody>
      </p:sp>
      <p:sp>
        <p:nvSpPr>
          <p:cNvPr id="20" name="TextBox 19">
            <a:extLst>
              <a:ext uri="{FF2B5EF4-FFF2-40B4-BE49-F238E27FC236}">
                <a16:creationId xmlns:a16="http://schemas.microsoft.com/office/drawing/2014/main" id="{18F45E2B-30F1-44D7-BBAD-366286B919F3}"/>
              </a:ext>
            </a:extLst>
          </p:cNvPr>
          <p:cNvSpPr txBox="1"/>
          <p:nvPr/>
        </p:nvSpPr>
        <p:spPr>
          <a:xfrm>
            <a:off x="307330" y="2357544"/>
            <a:ext cx="2849297" cy="769441"/>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Target</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mavg_7day_per_100k_new_cases </a:t>
            </a:r>
            <a:br>
              <a:rPr lang="en-US" sz="1000" dirty="0">
                <a:solidFill>
                  <a:schemeClr val="bg1"/>
                </a:solidFill>
                <a:latin typeface="Abel" panose="020B0604020202020204" charset="0"/>
              </a:rPr>
            </a:br>
            <a:r>
              <a:rPr lang="en-US" sz="1000" dirty="0">
                <a:solidFill>
                  <a:schemeClr val="bg1"/>
                </a:solidFill>
                <a:latin typeface="Abel" panose="020B0604020202020204" charset="0"/>
              </a:rPr>
              <a:t>(7 days moving average of  covid19 new cases for the city) </a:t>
            </a:r>
          </a:p>
        </p:txBody>
      </p:sp>
      <p:sp>
        <p:nvSpPr>
          <p:cNvPr id="21" name="TextBox 20">
            <a:extLst>
              <a:ext uri="{FF2B5EF4-FFF2-40B4-BE49-F238E27FC236}">
                <a16:creationId xmlns:a16="http://schemas.microsoft.com/office/drawing/2014/main" id="{04FAE952-2837-401E-A640-F33CA4D3DC3C}"/>
              </a:ext>
            </a:extLst>
          </p:cNvPr>
          <p:cNvSpPr txBox="1"/>
          <p:nvPr/>
        </p:nvSpPr>
        <p:spPr>
          <a:xfrm>
            <a:off x="5940542" y="777832"/>
            <a:ext cx="2853864" cy="1384995"/>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Limited to 2 cities</a:t>
            </a: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New York</a:t>
            </a:r>
          </a:p>
          <a:p>
            <a:pPr marL="171450" indent="-171450">
              <a:buClr>
                <a:schemeClr val="bg1"/>
              </a:buClr>
              <a:buFont typeface="Arial" panose="020B0604020202020204" pitchFamily="34" charset="0"/>
              <a:buChar char="•"/>
            </a:pPr>
            <a:r>
              <a:rPr lang="en-CA" sz="1000" dirty="0">
                <a:solidFill>
                  <a:schemeClr val="bg1"/>
                </a:solidFill>
                <a:latin typeface="Abel" panose="020B0604020202020204" charset="0"/>
              </a:rPr>
              <a:t>Sao Paulo</a:t>
            </a:r>
          </a:p>
          <a:p>
            <a:pPr>
              <a:buClr>
                <a:schemeClr val="bg1"/>
              </a:buClr>
            </a:pPr>
            <a:endParaRPr lang="en-US" sz="1000" dirty="0">
              <a:solidFill>
                <a:schemeClr val="bg1"/>
              </a:solidFill>
              <a:latin typeface="Abel" panose="020B0604020202020204" charset="0"/>
            </a:endParaRPr>
          </a:p>
          <a:p>
            <a:pPr>
              <a:buClr>
                <a:schemeClr val="bg1"/>
              </a:buClr>
            </a:pPr>
            <a:endParaRPr lang="en-US" sz="1000" dirty="0">
              <a:solidFill>
                <a:schemeClr val="bg1"/>
              </a:solidFill>
              <a:latin typeface="Abel" panose="020B0604020202020204" charset="0"/>
            </a:endParaRPr>
          </a:p>
          <a:p>
            <a:pPr>
              <a:buClr>
                <a:schemeClr val="bg1"/>
              </a:buClr>
            </a:pPr>
            <a:r>
              <a:rPr lang="en-US" sz="1000" dirty="0">
                <a:solidFill>
                  <a:schemeClr val="bg1"/>
                </a:solidFill>
                <a:latin typeface="Abel" panose="020B0604020202020204" charset="0"/>
              </a:rPr>
              <a:t>Cities are selected based on similar population per 100,000, covid cases, weather differences covid response.</a:t>
            </a:r>
            <a:endParaRPr lang="en-CA" sz="1000" dirty="0">
              <a:solidFill>
                <a:schemeClr val="bg1"/>
              </a:solidFill>
              <a:latin typeface="Abel" panose="020B0604020202020204" charset="0"/>
            </a:endParaRPr>
          </a:p>
        </p:txBody>
      </p:sp>
      <p:sp>
        <p:nvSpPr>
          <p:cNvPr id="22" name="TextBox 21">
            <a:extLst>
              <a:ext uri="{FF2B5EF4-FFF2-40B4-BE49-F238E27FC236}">
                <a16:creationId xmlns:a16="http://schemas.microsoft.com/office/drawing/2014/main" id="{B47AD70E-4D3C-45E4-885A-ABBB08AAC554}"/>
              </a:ext>
            </a:extLst>
          </p:cNvPr>
          <p:cNvSpPr txBox="1"/>
          <p:nvPr/>
        </p:nvSpPr>
        <p:spPr>
          <a:xfrm>
            <a:off x="307330" y="3235185"/>
            <a:ext cx="3694587" cy="1231106"/>
          </a:xfrm>
          <a:prstGeom prst="rect">
            <a:avLst/>
          </a:prstGeom>
          <a:noFill/>
        </p:spPr>
        <p:txBody>
          <a:bodyPr wrap="square" rtlCol="0">
            <a:spAutoFit/>
          </a:bodyPr>
          <a:lstStyle/>
          <a:p>
            <a:r>
              <a:rPr lang="en-CA" b="1" dirty="0">
                <a:solidFill>
                  <a:schemeClr val="lt1"/>
                </a:solidFill>
                <a:latin typeface="Abel" panose="020B0604020202020204" charset="0"/>
                <a:ea typeface="Encode Sans Semi Condensed"/>
                <a:cs typeface="Encode Sans Semi Condensed"/>
                <a:sym typeface="Encode Sans Semi Condensed"/>
              </a:rPr>
              <a:t>Weather data</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mavg_15_temp </a:t>
            </a:r>
            <a:br>
              <a:rPr lang="en-US" sz="1000" dirty="0">
                <a:solidFill>
                  <a:schemeClr val="bg1"/>
                </a:solidFill>
                <a:latin typeface="Abel" panose="020B0604020202020204" charset="0"/>
              </a:rPr>
            </a:br>
            <a:r>
              <a:rPr lang="en-US" sz="1000" dirty="0">
                <a:solidFill>
                  <a:schemeClr val="bg1"/>
                </a:solidFill>
                <a:latin typeface="Abel" panose="020B0604020202020204" charset="0"/>
              </a:rPr>
              <a:t>(15 days moving average of temperature for the city)</a:t>
            </a:r>
            <a:br>
              <a:rPr lang="en-US" sz="1000" dirty="0">
                <a:solidFill>
                  <a:schemeClr val="bg1"/>
                </a:solidFill>
                <a:latin typeface="Abel" panose="020B0604020202020204" charset="0"/>
              </a:rPr>
            </a:br>
            <a:endParaRPr lang="en-US" sz="1000" dirty="0">
              <a:solidFill>
                <a:schemeClr val="bg1"/>
              </a:solidFill>
              <a:latin typeface="Abel" panose="020B0604020202020204" charset="0"/>
            </a:endParaRP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mavg_15_humidity </a:t>
            </a:r>
            <a:br>
              <a:rPr lang="en-US" sz="1000" dirty="0">
                <a:solidFill>
                  <a:schemeClr val="bg1"/>
                </a:solidFill>
                <a:latin typeface="Abel" panose="020B0604020202020204" charset="0"/>
              </a:rPr>
            </a:br>
            <a:r>
              <a:rPr lang="en-US" sz="1000" dirty="0">
                <a:solidFill>
                  <a:schemeClr val="bg1"/>
                </a:solidFill>
                <a:latin typeface="Abel" panose="020B0604020202020204" charset="0"/>
              </a:rPr>
              <a:t>(15 days moving average of humidity for the city)</a:t>
            </a:r>
          </a:p>
          <a:p>
            <a:pPr marL="171450" indent="-171450">
              <a:buClr>
                <a:schemeClr val="bg1"/>
              </a:buClr>
              <a:buFont typeface="Arial" panose="020B0604020202020204" pitchFamily="34" charset="0"/>
              <a:buChar char="•"/>
            </a:pPr>
            <a:endParaRPr lang="en-US" sz="1000" dirty="0">
              <a:solidFill>
                <a:schemeClr val="bg1"/>
              </a:solidFill>
              <a:latin typeface="Abel" panose="020B0604020202020204" charset="0"/>
            </a:endParaRPr>
          </a:p>
        </p:txBody>
      </p:sp>
      <p:sp>
        <p:nvSpPr>
          <p:cNvPr id="23" name="TextBox 22">
            <a:extLst>
              <a:ext uri="{FF2B5EF4-FFF2-40B4-BE49-F238E27FC236}">
                <a16:creationId xmlns:a16="http://schemas.microsoft.com/office/drawing/2014/main" id="{7D440EDB-57E3-44DB-B81C-1725594FC4F4}"/>
              </a:ext>
            </a:extLst>
          </p:cNvPr>
          <p:cNvSpPr txBox="1"/>
          <p:nvPr/>
        </p:nvSpPr>
        <p:spPr>
          <a:xfrm>
            <a:off x="5773974" y="2412055"/>
            <a:ext cx="3126740" cy="150810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lt1"/>
                </a:solidFill>
                <a:latin typeface="Abel" panose="020B0604020202020204" charset="0"/>
                <a:ea typeface="Encode Sans Semi Condensed"/>
                <a:cs typeface="Encode Sans Semi Condensed"/>
                <a:sym typeface="Encode Sans Semi Condensed"/>
              </a:rPr>
              <a:t>Standalone Study </a:t>
            </a:r>
            <a:br>
              <a:rPr lang="en-US" sz="1200" dirty="0">
                <a:solidFill>
                  <a:schemeClr val="lt1"/>
                </a:solidFill>
                <a:latin typeface="Abel" panose="020B0604020202020204" charset="0"/>
                <a:ea typeface="Encode Sans Semi Condensed"/>
                <a:cs typeface="Encode Sans Semi Condensed"/>
                <a:sym typeface="Encode Sans Semi Condensed"/>
              </a:rPr>
            </a:br>
            <a:r>
              <a:rPr lang="en-US" sz="1100" dirty="0">
                <a:solidFill>
                  <a:schemeClr val="lt1"/>
                </a:solidFill>
                <a:latin typeface="Abel" panose="020B0604020202020204" charset="0"/>
                <a:ea typeface="Encode Sans Semi Condensed"/>
                <a:cs typeface="Encode Sans Semi Condensed"/>
                <a:sym typeface="Encode Sans Semi Condensed"/>
              </a:rPr>
              <a:t>(Considers all other parameters were constant like testing, lockdowns, vaccinations, etc.)</a:t>
            </a:r>
          </a:p>
          <a:p>
            <a:pPr marL="285750" indent="-285750">
              <a:buFont typeface="Arial" panose="020B0604020202020204" pitchFamily="34" charset="0"/>
              <a:buChar char="•"/>
            </a:pPr>
            <a:endParaRPr lang="en-US" sz="1200" dirty="0">
              <a:solidFill>
                <a:schemeClr val="lt1"/>
              </a:solidFill>
              <a:latin typeface="Abel" panose="020B0604020202020204" charset="0"/>
              <a:ea typeface="Encode Sans Semi Condensed"/>
              <a:cs typeface="Encode Sans Semi Condensed"/>
              <a:sym typeface="Encode Sans Semi Condensed"/>
            </a:endParaRPr>
          </a:p>
          <a:p>
            <a:pPr marL="285750" indent="-285750">
              <a:buFont typeface="Arial" panose="020B0604020202020204" pitchFamily="34" charset="0"/>
              <a:buChar char="•"/>
            </a:pPr>
            <a:r>
              <a:rPr lang="en-US" sz="1200" dirty="0">
                <a:solidFill>
                  <a:schemeClr val="lt1"/>
                </a:solidFill>
                <a:latin typeface="Abel" panose="020B0604020202020204" charset="0"/>
                <a:ea typeface="Encode Sans Semi Condensed"/>
                <a:cs typeface="Encode Sans Semi Condensed"/>
                <a:sym typeface="Encode Sans Semi Condensed"/>
              </a:rPr>
              <a:t>Integrity of data sources </a:t>
            </a:r>
            <a:br>
              <a:rPr lang="en-US" sz="1200" dirty="0">
                <a:solidFill>
                  <a:schemeClr val="lt1"/>
                </a:solidFill>
                <a:latin typeface="Abel" panose="020B0604020202020204" charset="0"/>
                <a:ea typeface="Encode Sans Semi Condensed"/>
                <a:cs typeface="Encode Sans Semi Condensed"/>
                <a:sym typeface="Encode Sans Semi Condensed"/>
              </a:rPr>
            </a:br>
            <a:r>
              <a:rPr lang="en-US" sz="1100" dirty="0">
                <a:solidFill>
                  <a:schemeClr val="lt1"/>
                </a:solidFill>
                <a:latin typeface="Abel" panose="020B0604020202020204" charset="0"/>
                <a:ea typeface="Encode Sans Semi Condensed"/>
                <a:cs typeface="Encode Sans Semi Condensed"/>
                <a:sym typeface="Encode Sans Semi Condensed"/>
              </a:rPr>
              <a:t>(Data collections and reporting was reliable and neutral)</a:t>
            </a:r>
          </a:p>
          <a:p>
            <a:pPr marL="171450" indent="-171450">
              <a:buClr>
                <a:schemeClr val="bg1"/>
              </a:buClr>
              <a:buFont typeface="Arial" panose="020B0604020202020204" pitchFamily="34" charset="0"/>
              <a:buChar char="•"/>
            </a:pPr>
            <a:endParaRPr lang="en-US" sz="1000" dirty="0">
              <a:solidFill>
                <a:schemeClr val="bg1"/>
              </a:solidFill>
              <a:latin typeface="Abel" panose="020B0604020202020204" charset="0"/>
            </a:endParaRPr>
          </a:p>
        </p:txBody>
      </p:sp>
      <p:grpSp>
        <p:nvGrpSpPr>
          <p:cNvPr id="33" name="Big_data" descr="{&quot;Key&quot;:&quot;POWER_USER_SHAPE_ICON&quot;,&quot;Value&quot;:&quot;POWER_USER_SHAPE_ICON_STYLE_1&quot;}">
            <a:extLst>
              <a:ext uri="{FF2B5EF4-FFF2-40B4-BE49-F238E27FC236}">
                <a16:creationId xmlns:a16="http://schemas.microsoft.com/office/drawing/2014/main" id="{BCF905AF-8B4C-4389-81F8-89AD5639596D}"/>
              </a:ext>
            </a:extLst>
          </p:cNvPr>
          <p:cNvGrpSpPr>
            <a:grpSpLocks noChangeAspect="1"/>
          </p:cNvGrpSpPr>
          <p:nvPr>
            <p:custDataLst>
              <p:tags r:id="rId1"/>
            </p:custDataLst>
          </p:nvPr>
        </p:nvGrpSpPr>
        <p:grpSpPr>
          <a:xfrm>
            <a:off x="3514366" y="1474841"/>
            <a:ext cx="792437" cy="671059"/>
            <a:chOff x="2879725" y="4430713"/>
            <a:chExt cx="901701" cy="763587"/>
          </a:xfrm>
          <a:solidFill>
            <a:schemeClr val="accent6">
              <a:lumMod val="60000"/>
              <a:lumOff val="40000"/>
            </a:schemeClr>
          </a:solidFill>
        </p:grpSpPr>
        <p:sp>
          <p:nvSpPr>
            <p:cNvPr id="34" name="Freeform 192">
              <a:extLst>
                <a:ext uri="{FF2B5EF4-FFF2-40B4-BE49-F238E27FC236}">
                  <a16:creationId xmlns:a16="http://schemas.microsoft.com/office/drawing/2014/main" id="{C2DBAE5F-863D-4CFC-88F7-FB1BB017C8E0}"/>
                </a:ext>
              </a:extLst>
            </p:cNvPr>
            <p:cNvSpPr>
              <a:spLocks/>
            </p:cNvSpPr>
            <p:nvPr/>
          </p:nvSpPr>
          <p:spPr bwMode="auto">
            <a:xfrm>
              <a:off x="3532188" y="4525963"/>
              <a:ext cx="79375" cy="136525"/>
            </a:xfrm>
            <a:custGeom>
              <a:avLst/>
              <a:gdLst>
                <a:gd name="T0" fmla="*/ 79 w 113"/>
                <a:gd name="T1" fmla="*/ 192 h 192"/>
                <a:gd name="T2" fmla="*/ 79 w 113"/>
                <a:gd name="T3" fmla="*/ 108 h 192"/>
                <a:gd name="T4" fmla="*/ 113 w 113"/>
                <a:gd name="T5" fmla="*/ 57 h 192"/>
                <a:gd name="T6" fmla="*/ 57 w 113"/>
                <a:gd name="T7" fmla="*/ 0 h 192"/>
                <a:gd name="T8" fmla="*/ 0 w 113"/>
                <a:gd name="T9" fmla="*/ 57 h 192"/>
                <a:gd name="T10" fmla="*/ 34 w 113"/>
                <a:gd name="T11" fmla="*/ 108 h 192"/>
                <a:gd name="T12" fmla="*/ 34 w 113"/>
                <a:gd name="T13" fmla="*/ 169 h 192"/>
                <a:gd name="T14" fmla="*/ 79 w 113"/>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92">
                  <a:moveTo>
                    <a:pt x="79" y="192"/>
                  </a:moveTo>
                  <a:lnTo>
                    <a:pt x="79" y="108"/>
                  </a:lnTo>
                  <a:cubicBezTo>
                    <a:pt x="100" y="100"/>
                    <a:pt x="113" y="79"/>
                    <a:pt x="113" y="57"/>
                  </a:cubicBezTo>
                  <a:cubicBezTo>
                    <a:pt x="113" y="26"/>
                    <a:pt x="88" y="0"/>
                    <a:pt x="57" y="0"/>
                  </a:cubicBezTo>
                  <a:cubicBezTo>
                    <a:pt x="26" y="0"/>
                    <a:pt x="0" y="26"/>
                    <a:pt x="0" y="57"/>
                  </a:cubicBezTo>
                  <a:cubicBezTo>
                    <a:pt x="0" y="79"/>
                    <a:pt x="14" y="100"/>
                    <a:pt x="34" y="108"/>
                  </a:cubicBezTo>
                  <a:lnTo>
                    <a:pt x="34" y="169"/>
                  </a:lnTo>
                  <a:cubicBezTo>
                    <a:pt x="51" y="176"/>
                    <a:pt x="66" y="184"/>
                    <a:pt x="79" y="19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193">
              <a:extLst>
                <a:ext uri="{FF2B5EF4-FFF2-40B4-BE49-F238E27FC236}">
                  <a16:creationId xmlns:a16="http://schemas.microsoft.com/office/drawing/2014/main" id="{08CBFDC5-65EF-4705-8DD2-60E4EB06BC39}"/>
                </a:ext>
              </a:extLst>
            </p:cNvPr>
            <p:cNvSpPr>
              <a:spLocks noEditPoints="1"/>
            </p:cNvSpPr>
            <p:nvPr/>
          </p:nvSpPr>
          <p:spPr bwMode="auto">
            <a:xfrm>
              <a:off x="3235325" y="4430713"/>
              <a:ext cx="517525" cy="319088"/>
            </a:xfrm>
            <a:custGeom>
              <a:avLst/>
              <a:gdLst>
                <a:gd name="T0" fmla="*/ 655 w 728"/>
                <a:gd name="T1" fmla="*/ 407 h 449"/>
                <a:gd name="T2" fmla="*/ 624 w 728"/>
                <a:gd name="T3" fmla="*/ 376 h 449"/>
                <a:gd name="T4" fmla="*/ 655 w 728"/>
                <a:gd name="T5" fmla="*/ 345 h 449"/>
                <a:gd name="T6" fmla="*/ 685 w 728"/>
                <a:gd name="T7" fmla="*/ 376 h 449"/>
                <a:gd name="T8" fmla="*/ 655 w 728"/>
                <a:gd name="T9" fmla="*/ 407 h 449"/>
                <a:gd name="T10" fmla="*/ 74 w 728"/>
                <a:gd name="T11" fmla="*/ 42 h 449"/>
                <a:gd name="T12" fmla="*/ 105 w 728"/>
                <a:gd name="T13" fmla="*/ 73 h 449"/>
                <a:gd name="T14" fmla="*/ 74 w 728"/>
                <a:gd name="T15" fmla="*/ 104 h 449"/>
                <a:gd name="T16" fmla="*/ 43 w 728"/>
                <a:gd name="T17" fmla="*/ 73 h 449"/>
                <a:gd name="T18" fmla="*/ 74 w 728"/>
                <a:gd name="T19" fmla="*/ 42 h 449"/>
                <a:gd name="T20" fmla="*/ 74 w 728"/>
                <a:gd name="T21" fmla="*/ 147 h 449"/>
                <a:gd name="T22" fmla="*/ 143 w 728"/>
                <a:gd name="T23" fmla="*/ 98 h 449"/>
                <a:gd name="T24" fmla="*/ 632 w 728"/>
                <a:gd name="T25" fmla="*/ 98 h 449"/>
                <a:gd name="T26" fmla="*/ 632 w 728"/>
                <a:gd name="T27" fmla="*/ 306 h 449"/>
                <a:gd name="T28" fmla="*/ 581 w 728"/>
                <a:gd name="T29" fmla="*/ 376 h 449"/>
                <a:gd name="T30" fmla="*/ 655 w 728"/>
                <a:gd name="T31" fmla="*/ 449 h 449"/>
                <a:gd name="T32" fmla="*/ 728 w 728"/>
                <a:gd name="T33" fmla="*/ 376 h 449"/>
                <a:gd name="T34" fmla="*/ 677 w 728"/>
                <a:gd name="T35" fmla="*/ 306 h 449"/>
                <a:gd name="T36" fmla="*/ 677 w 728"/>
                <a:gd name="T37" fmla="*/ 75 h 449"/>
                <a:gd name="T38" fmla="*/ 655 w 728"/>
                <a:gd name="T39" fmla="*/ 53 h 449"/>
                <a:gd name="T40" fmla="*/ 145 w 728"/>
                <a:gd name="T41" fmla="*/ 53 h 449"/>
                <a:gd name="T42" fmla="*/ 74 w 728"/>
                <a:gd name="T43" fmla="*/ 0 h 449"/>
                <a:gd name="T44" fmla="*/ 0 w 728"/>
                <a:gd name="T45" fmla="*/ 73 h 449"/>
                <a:gd name="T46" fmla="*/ 74 w 728"/>
                <a:gd name="T47" fmla="*/ 147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8" h="449">
                  <a:moveTo>
                    <a:pt x="655" y="407"/>
                  </a:moveTo>
                  <a:cubicBezTo>
                    <a:pt x="637" y="407"/>
                    <a:pt x="624" y="393"/>
                    <a:pt x="624" y="376"/>
                  </a:cubicBezTo>
                  <a:cubicBezTo>
                    <a:pt x="624" y="359"/>
                    <a:pt x="637" y="345"/>
                    <a:pt x="655" y="345"/>
                  </a:cubicBezTo>
                  <a:cubicBezTo>
                    <a:pt x="672" y="345"/>
                    <a:pt x="685" y="359"/>
                    <a:pt x="685" y="376"/>
                  </a:cubicBezTo>
                  <a:cubicBezTo>
                    <a:pt x="685" y="393"/>
                    <a:pt x="672" y="407"/>
                    <a:pt x="655" y="407"/>
                  </a:cubicBezTo>
                  <a:close/>
                  <a:moveTo>
                    <a:pt x="74" y="42"/>
                  </a:moveTo>
                  <a:cubicBezTo>
                    <a:pt x="91" y="42"/>
                    <a:pt x="105" y="56"/>
                    <a:pt x="105" y="73"/>
                  </a:cubicBezTo>
                  <a:cubicBezTo>
                    <a:pt x="105" y="90"/>
                    <a:pt x="91" y="104"/>
                    <a:pt x="74" y="104"/>
                  </a:cubicBezTo>
                  <a:cubicBezTo>
                    <a:pt x="57" y="104"/>
                    <a:pt x="43" y="90"/>
                    <a:pt x="43" y="73"/>
                  </a:cubicBezTo>
                  <a:cubicBezTo>
                    <a:pt x="43" y="56"/>
                    <a:pt x="57" y="42"/>
                    <a:pt x="74" y="42"/>
                  </a:cubicBezTo>
                  <a:close/>
                  <a:moveTo>
                    <a:pt x="74" y="147"/>
                  </a:moveTo>
                  <a:cubicBezTo>
                    <a:pt x="105" y="147"/>
                    <a:pt x="133" y="127"/>
                    <a:pt x="143" y="98"/>
                  </a:cubicBezTo>
                  <a:lnTo>
                    <a:pt x="632" y="98"/>
                  </a:lnTo>
                  <a:lnTo>
                    <a:pt x="632" y="306"/>
                  </a:lnTo>
                  <a:cubicBezTo>
                    <a:pt x="602" y="315"/>
                    <a:pt x="581" y="344"/>
                    <a:pt x="581" y="376"/>
                  </a:cubicBezTo>
                  <a:cubicBezTo>
                    <a:pt x="581" y="416"/>
                    <a:pt x="614" y="449"/>
                    <a:pt x="655" y="449"/>
                  </a:cubicBezTo>
                  <a:cubicBezTo>
                    <a:pt x="695" y="449"/>
                    <a:pt x="728" y="416"/>
                    <a:pt x="728" y="376"/>
                  </a:cubicBezTo>
                  <a:cubicBezTo>
                    <a:pt x="728" y="344"/>
                    <a:pt x="707" y="315"/>
                    <a:pt x="677" y="306"/>
                  </a:cubicBezTo>
                  <a:lnTo>
                    <a:pt x="677" y="75"/>
                  </a:lnTo>
                  <a:cubicBezTo>
                    <a:pt x="677" y="63"/>
                    <a:pt x="667" y="53"/>
                    <a:pt x="655" y="53"/>
                  </a:cubicBezTo>
                  <a:lnTo>
                    <a:pt x="145" y="53"/>
                  </a:lnTo>
                  <a:cubicBezTo>
                    <a:pt x="135" y="21"/>
                    <a:pt x="107" y="0"/>
                    <a:pt x="74" y="0"/>
                  </a:cubicBezTo>
                  <a:cubicBezTo>
                    <a:pt x="33" y="0"/>
                    <a:pt x="0" y="33"/>
                    <a:pt x="0" y="73"/>
                  </a:cubicBezTo>
                  <a:cubicBezTo>
                    <a:pt x="0" y="114"/>
                    <a:pt x="33" y="147"/>
                    <a:pt x="74" y="14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194">
              <a:extLst>
                <a:ext uri="{FF2B5EF4-FFF2-40B4-BE49-F238E27FC236}">
                  <a16:creationId xmlns:a16="http://schemas.microsoft.com/office/drawing/2014/main" id="{1B5D66D4-9125-4BD7-96B8-000C9006EF35}"/>
                </a:ext>
              </a:extLst>
            </p:cNvPr>
            <p:cNvSpPr>
              <a:spLocks noEditPoints="1"/>
            </p:cNvSpPr>
            <p:nvPr/>
          </p:nvSpPr>
          <p:spPr bwMode="auto">
            <a:xfrm>
              <a:off x="3284538" y="4525963"/>
              <a:ext cx="190500" cy="106363"/>
            </a:xfrm>
            <a:custGeom>
              <a:avLst/>
              <a:gdLst>
                <a:gd name="T0" fmla="*/ 194 w 268"/>
                <a:gd name="T1" fmla="*/ 43 h 148"/>
                <a:gd name="T2" fmla="*/ 225 w 268"/>
                <a:gd name="T3" fmla="*/ 74 h 148"/>
                <a:gd name="T4" fmla="*/ 194 w 268"/>
                <a:gd name="T5" fmla="*/ 105 h 148"/>
                <a:gd name="T6" fmla="*/ 163 w 268"/>
                <a:gd name="T7" fmla="*/ 74 h 148"/>
                <a:gd name="T8" fmla="*/ 194 w 268"/>
                <a:gd name="T9" fmla="*/ 43 h 148"/>
                <a:gd name="T10" fmla="*/ 45 w 268"/>
                <a:gd name="T11" fmla="*/ 140 h 148"/>
                <a:gd name="T12" fmla="*/ 45 w 268"/>
                <a:gd name="T13" fmla="*/ 97 h 148"/>
                <a:gd name="T14" fmla="*/ 124 w 268"/>
                <a:gd name="T15" fmla="*/ 97 h 148"/>
                <a:gd name="T16" fmla="*/ 194 w 268"/>
                <a:gd name="T17" fmla="*/ 148 h 148"/>
                <a:gd name="T18" fmla="*/ 268 w 268"/>
                <a:gd name="T19" fmla="*/ 74 h 148"/>
                <a:gd name="T20" fmla="*/ 194 w 268"/>
                <a:gd name="T21" fmla="*/ 0 h 148"/>
                <a:gd name="T22" fmla="*/ 124 w 268"/>
                <a:gd name="T23" fmla="*/ 52 h 148"/>
                <a:gd name="T24" fmla="*/ 23 w 268"/>
                <a:gd name="T25" fmla="*/ 52 h 148"/>
                <a:gd name="T26" fmla="*/ 0 w 268"/>
                <a:gd name="T27" fmla="*/ 74 h 148"/>
                <a:gd name="T28" fmla="*/ 0 w 268"/>
                <a:gd name="T29" fmla="*/ 126 h 148"/>
                <a:gd name="T30" fmla="*/ 45 w 268"/>
                <a:gd name="T31"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8" h="148">
                  <a:moveTo>
                    <a:pt x="194" y="43"/>
                  </a:moveTo>
                  <a:cubicBezTo>
                    <a:pt x="211" y="43"/>
                    <a:pt x="225" y="57"/>
                    <a:pt x="225" y="74"/>
                  </a:cubicBezTo>
                  <a:cubicBezTo>
                    <a:pt x="225" y="91"/>
                    <a:pt x="211" y="105"/>
                    <a:pt x="194" y="105"/>
                  </a:cubicBezTo>
                  <a:cubicBezTo>
                    <a:pt x="177" y="105"/>
                    <a:pt x="163" y="91"/>
                    <a:pt x="163" y="74"/>
                  </a:cubicBezTo>
                  <a:cubicBezTo>
                    <a:pt x="163" y="57"/>
                    <a:pt x="177" y="43"/>
                    <a:pt x="194" y="43"/>
                  </a:cubicBezTo>
                  <a:close/>
                  <a:moveTo>
                    <a:pt x="45" y="140"/>
                  </a:moveTo>
                  <a:lnTo>
                    <a:pt x="45" y="97"/>
                  </a:lnTo>
                  <a:lnTo>
                    <a:pt x="124" y="97"/>
                  </a:lnTo>
                  <a:cubicBezTo>
                    <a:pt x="134" y="127"/>
                    <a:pt x="162" y="148"/>
                    <a:pt x="194" y="148"/>
                  </a:cubicBezTo>
                  <a:cubicBezTo>
                    <a:pt x="235" y="148"/>
                    <a:pt x="268" y="115"/>
                    <a:pt x="268" y="74"/>
                  </a:cubicBezTo>
                  <a:cubicBezTo>
                    <a:pt x="268" y="34"/>
                    <a:pt x="235" y="0"/>
                    <a:pt x="194" y="0"/>
                  </a:cubicBezTo>
                  <a:cubicBezTo>
                    <a:pt x="162" y="0"/>
                    <a:pt x="134" y="21"/>
                    <a:pt x="124" y="52"/>
                  </a:cubicBezTo>
                  <a:lnTo>
                    <a:pt x="23" y="52"/>
                  </a:lnTo>
                  <a:cubicBezTo>
                    <a:pt x="10" y="52"/>
                    <a:pt x="0" y="62"/>
                    <a:pt x="0" y="74"/>
                  </a:cubicBezTo>
                  <a:lnTo>
                    <a:pt x="0" y="126"/>
                  </a:lnTo>
                  <a:cubicBezTo>
                    <a:pt x="16" y="130"/>
                    <a:pt x="31" y="134"/>
                    <a:pt x="45" y="14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195">
              <a:extLst>
                <a:ext uri="{FF2B5EF4-FFF2-40B4-BE49-F238E27FC236}">
                  <a16:creationId xmlns:a16="http://schemas.microsoft.com/office/drawing/2014/main" id="{DC28966B-2703-40E5-8813-2BA9C0DABF2E}"/>
                </a:ext>
              </a:extLst>
            </p:cNvPr>
            <p:cNvSpPr>
              <a:spLocks/>
            </p:cNvSpPr>
            <p:nvPr/>
          </p:nvSpPr>
          <p:spPr bwMode="auto">
            <a:xfrm>
              <a:off x="3162300" y="4754563"/>
              <a:ext cx="179388" cy="225425"/>
            </a:xfrm>
            <a:custGeom>
              <a:avLst/>
              <a:gdLst>
                <a:gd name="T0" fmla="*/ 0 w 252"/>
                <a:gd name="T1" fmla="*/ 214 h 317"/>
                <a:gd name="T2" fmla="*/ 18 w 252"/>
                <a:gd name="T3" fmla="*/ 300 h 317"/>
                <a:gd name="T4" fmla="*/ 98 w 252"/>
                <a:gd name="T5" fmla="*/ 315 h 317"/>
                <a:gd name="T6" fmla="*/ 61 w 252"/>
                <a:gd name="T7" fmla="*/ 214 h 317"/>
                <a:gd name="T8" fmla="*/ 215 w 252"/>
                <a:gd name="T9" fmla="*/ 60 h 317"/>
                <a:gd name="T10" fmla="*/ 252 w 252"/>
                <a:gd name="T11" fmla="*/ 64 h 317"/>
                <a:gd name="T12" fmla="*/ 202 w 252"/>
                <a:gd name="T13" fmla="*/ 0 h 317"/>
                <a:gd name="T14" fmla="*/ 0 w 252"/>
                <a:gd name="T15" fmla="*/ 214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17">
                  <a:moveTo>
                    <a:pt x="0" y="214"/>
                  </a:moveTo>
                  <a:cubicBezTo>
                    <a:pt x="0" y="245"/>
                    <a:pt x="7" y="273"/>
                    <a:pt x="18" y="300"/>
                  </a:cubicBezTo>
                  <a:cubicBezTo>
                    <a:pt x="44" y="313"/>
                    <a:pt x="81" y="317"/>
                    <a:pt x="98" y="315"/>
                  </a:cubicBezTo>
                  <a:cubicBezTo>
                    <a:pt x="75" y="288"/>
                    <a:pt x="61" y="253"/>
                    <a:pt x="61" y="214"/>
                  </a:cubicBezTo>
                  <a:cubicBezTo>
                    <a:pt x="61" y="129"/>
                    <a:pt x="130" y="60"/>
                    <a:pt x="215" y="60"/>
                  </a:cubicBezTo>
                  <a:cubicBezTo>
                    <a:pt x="231" y="60"/>
                    <a:pt x="244" y="62"/>
                    <a:pt x="252" y="64"/>
                  </a:cubicBezTo>
                  <a:cubicBezTo>
                    <a:pt x="245" y="46"/>
                    <a:pt x="217" y="9"/>
                    <a:pt x="202" y="0"/>
                  </a:cubicBezTo>
                  <a:cubicBezTo>
                    <a:pt x="90" y="7"/>
                    <a:pt x="0" y="100"/>
                    <a:pt x="0" y="21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196">
              <a:extLst>
                <a:ext uri="{FF2B5EF4-FFF2-40B4-BE49-F238E27FC236}">
                  <a16:creationId xmlns:a16="http://schemas.microsoft.com/office/drawing/2014/main" id="{DB5949DD-47BA-41A1-B66A-994858B0E5DF}"/>
                </a:ext>
              </a:extLst>
            </p:cNvPr>
            <p:cNvSpPr>
              <a:spLocks/>
            </p:cNvSpPr>
            <p:nvPr/>
          </p:nvSpPr>
          <p:spPr bwMode="auto">
            <a:xfrm>
              <a:off x="3370263" y="4660900"/>
              <a:ext cx="411163" cy="398463"/>
            </a:xfrm>
            <a:custGeom>
              <a:avLst/>
              <a:gdLst>
                <a:gd name="T0" fmla="*/ 577 w 577"/>
                <a:gd name="T1" fmla="*/ 363 h 561"/>
                <a:gd name="T2" fmla="*/ 370 w 577"/>
                <a:gd name="T3" fmla="*/ 166 h 561"/>
                <a:gd name="T4" fmla="*/ 268 w 577"/>
                <a:gd name="T5" fmla="*/ 44 h 561"/>
                <a:gd name="T6" fmla="*/ 58 w 577"/>
                <a:gd name="T7" fmla="*/ 30 h 561"/>
                <a:gd name="T8" fmla="*/ 96 w 577"/>
                <a:gd name="T9" fmla="*/ 80 h 561"/>
                <a:gd name="T10" fmla="*/ 241 w 577"/>
                <a:gd name="T11" fmla="*/ 98 h 561"/>
                <a:gd name="T12" fmla="*/ 321 w 577"/>
                <a:gd name="T13" fmla="*/ 214 h 561"/>
                <a:gd name="T14" fmla="*/ 350 w 577"/>
                <a:gd name="T15" fmla="*/ 229 h 561"/>
                <a:gd name="T16" fmla="*/ 380 w 577"/>
                <a:gd name="T17" fmla="*/ 226 h 561"/>
                <a:gd name="T18" fmla="*/ 517 w 577"/>
                <a:gd name="T19" fmla="*/ 363 h 561"/>
                <a:gd name="T20" fmla="*/ 380 w 577"/>
                <a:gd name="T21" fmla="*/ 501 h 561"/>
                <a:gd name="T22" fmla="*/ 66 w 577"/>
                <a:gd name="T23" fmla="*/ 501 h 561"/>
                <a:gd name="T24" fmla="*/ 0 w 577"/>
                <a:gd name="T25" fmla="*/ 561 h 561"/>
                <a:gd name="T26" fmla="*/ 380 w 577"/>
                <a:gd name="T27" fmla="*/ 561 h 561"/>
                <a:gd name="T28" fmla="*/ 577 w 577"/>
                <a:gd name="T29" fmla="*/ 36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7" h="561">
                  <a:moveTo>
                    <a:pt x="577" y="363"/>
                  </a:moveTo>
                  <a:cubicBezTo>
                    <a:pt x="577" y="251"/>
                    <a:pt x="484" y="160"/>
                    <a:pt x="370" y="166"/>
                  </a:cubicBezTo>
                  <a:cubicBezTo>
                    <a:pt x="351" y="114"/>
                    <a:pt x="320" y="76"/>
                    <a:pt x="268" y="44"/>
                  </a:cubicBezTo>
                  <a:cubicBezTo>
                    <a:pt x="212" y="8"/>
                    <a:pt x="123" y="0"/>
                    <a:pt x="58" y="30"/>
                  </a:cubicBezTo>
                  <a:cubicBezTo>
                    <a:pt x="72" y="46"/>
                    <a:pt x="85" y="62"/>
                    <a:pt x="96" y="80"/>
                  </a:cubicBezTo>
                  <a:cubicBezTo>
                    <a:pt x="133" y="69"/>
                    <a:pt x="191" y="64"/>
                    <a:pt x="241" y="98"/>
                  </a:cubicBezTo>
                  <a:cubicBezTo>
                    <a:pt x="298" y="136"/>
                    <a:pt x="312" y="179"/>
                    <a:pt x="321" y="214"/>
                  </a:cubicBezTo>
                  <a:cubicBezTo>
                    <a:pt x="323" y="224"/>
                    <a:pt x="335" y="231"/>
                    <a:pt x="350" y="229"/>
                  </a:cubicBezTo>
                  <a:cubicBezTo>
                    <a:pt x="362" y="227"/>
                    <a:pt x="372" y="226"/>
                    <a:pt x="380" y="226"/>
                  </a:cubicBezTo>
                  <a:cubicBezTo>
                    <a:pt x="456" y="226"/>
                    <a:pt x="517" y="288"/>
                    <a:pt x="517" y="363"/>
                  </a:cubicBezTo>
                  <a:cubicBezTo>
                    <a:pt x="517" y="439"/>
                    <a:pt x="456" y="501"/>
                    <a:pt x="380" y="501"/>
                  </a:cubicBezTo>
                  <a:lnTo>
                    <a:pt x="66" y="501"/>
                  </a:lnTo>
                  <a:cubicBezTo>
                    <a:pt x="47" y="523"/>
                    <a:pt x="25" y="543"/>
                    <a:pt x="0" y="561"/>
                  </a:cubicBezTo>
                  <a:lnTo>
                    <a:pt x="380" y="561"/>
                  </a:lnTo>
                  <a:cubicBezTo>
                    <a:pt x="489" y="561"/>
                    <a:pt x="577" y="472"/>
                    <a:pt x="577"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197">
              <a:extLst>
                <a:ext uri="{FF2B5EF4-FFF2-40B4-BE49-F238E27FC236}">
                  <a16:creationId xmlns:a16="http://schemas.microsoft.com/office/drawing/2014/main" id="{ED7F4CE7-57C9-4B09-9224-C4A7D2F4A158}"/>
                </a:ext>
              </a:extLst>
            </p:cNvPr>
            <p:cNvSpPr>
              <a:spLocks noEditPoints="1"/>
            </p:cNvSpPr>
            <p:nvPr/>
          </p:nvSpPr>
          <p:spPr bwMode="auto">
            <a:xfrm>
              <a:off x="2879725" y="4638675"/>
              <a:ext cx="592138" cy="555625"/>
            </a:xfrm>
            <a:custGeom>
              <a:avLst/>
              <a:gdLst>
                <a:gd name="T0" fmla="*/ 284 w 830"/>
                <a:gd name="T1" fmla="*/ 411 h 781"/>
                <a:gd name="T2" fmla="*/ 376 w 830"/>
                <a:gd name="T3" fmla="*/ 98 h 781"/>
                <a:gd name="T4" fmla="*/ 487 w 830"/>
                <a:gd name="T5" fmla="*/ 70 h 781"/>
                <a:gd name="T6" fmla="*/ 689 w 830"/>
                <a:gd name="T7" fmla="*/ 189 h 781"/>
                <a:gd name="T8" fmla="*/ 598 w 830"/>
                <a:gd name="T9" fmla="*/ 503 h 781"/>
                <a:gd name="T10" fmla="*/ 487 w 830"/>
                <a:gd name="T11" fmla="*/ 531 h 781"/>
                <a:gd name="T12" fmla="*/ 284 w 830"/>
                <a:gd name="T13" fmla="*/ 411 h 781"/>
                <a:gd name="T14" fmla="*/ 488 w 830"/>
                <a:gd name="T15" fmla="*/ 601 h 781"/>
                <a:gd name="T16" fmla="*/ 631 w 830"/>
                <a:gd name="T17" fmla="*/ 564 h 781"/>
                <a:gd name="T18" fmla="*/ 750 w 830"/>
                <a:gd name="T19" fmla="*/ 156 h 781"/>
                <a:gd name="T20" fmla="*/ 487 w 830"/>
                <a:gd name="T21" fmla="*/ 0 h 781"/>
                <a:gd name="T22" fmla="*/ 343 w 830"/>
                <a:gd name="T23" fmla="*/ 37 h 781"/>
                <a:gd name="T24" fmla="*/ 222 w 830"/>
                <a:gd name="T25" fmla="*/ 441 h 781"/>
                <a:gd name="T26" fmla="*/ 53 w 830"/>
                <a:gd name="T27" fmla="*/ 585 h 781"/>
                <a:gd name="T28" fmla="*/ 48 w 830"/>
                <a:gd name="T29" fmla="*/ 747 h 781"/>
                <a:gd name="T30" fmla="*/ 128 w 830"/>
                <a:gd name="T31" fmla="*/ 781 h 781"/>
                <a:gd name="T32" fmla="*/ 210 w 830"/>
                <a:gd name="T33" fmla="*/ 741 h 781"/>
                <a:gd name="T34" fmla="*/ 353 w 830"/>
                <a:gd name="T35" fmla="*/ 569 h 781"/>
                <a:gd name="T36" fmla="*/ 488 w 830"/>
                <a:gd name="T37" fmla="*/ 601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0" h="781">
                  <a:moveTo>
                    <a:pt x="284" y="411"/>
                  </a:moveTo>
                  <a:cubicBezTo>
                    <a:pt x="224" y="299"/>
                    <a:pt x="264" y="159"/>
                    <a:pt x="376" y="98"/>
                  </a:cubicBezTo>
                  <a:cubicBezTo>
                    <a:pt x="411" y="79"/>
                    <a:pt x="449" y="70"/>
                    <a:pt x="487" y="70"/>
                  </a:cubicBezTo>
                  <a:cubicBezTo>
                    <a:pt x="568" y="70"/>
                    <a:pt x="647" y="113"/>
                    <a:pt x="689" y="189"/>
                  </a:cubicBezTo>
                  <a:cubicBezTo>
                    <a:pt x="750" y="301"/>
                    <a:pt x="709" y="441"/>
                    <a:pt x="598" y="503"/>
                  </a:cubicBezTo>
                  <a:cubicBezTo>
                    <a:pt x="562" y="522"/>
                    <a:pt x="525" y="531"/>
                    <a:pt x="487" y="531"/>
                  </a:cubicBezTo>
                  <a:cubicBezTo>
                    <a:pt x="406" y="531"/>
                    <a:pt x="327" y="487"/>
                    <a:pt x="284" y="411"/>
                  </a:cubicBezTo>
                  <a:close/>
                  <a:moveTo>
                    <a:pt x="488" y="601"/>
                  </a:moveTo>
                  <a:cubicBezTo>
                    <a:pt x="536" y="601"/>
                    <a:pt x="585" y="589"/>
                    <a:pt x="631" y="564"/>
                  </a:cubicBezTo>
                  <a:cubicBezTo>
                    <a:pt x="777" y="484"/>
                    <a:pt x="830" y="302"/>
                    <a:pt x="750" y="156"/>
                  </a:cubicBezTo>
                  <a:cubicBezTo>
                    <a:pt x="696" y="56"/>
                    <a:pt x="593" y="0"/>
                    <a:pt x="487" y="0"/>
                  </a:cubicBezTo>
                  <a:cubicBezTo>
                    <a:pt x="438" y="0"/>
                    <a:pt x="388" y="12"/>
                    <a:pt x="343" y="37"/>
                  </a:cubicBezTo>
                  <a:cubicBezTo>
                    <a:pt x="198" y="116"/>
                    <a:pt x="145" y="296"/>
                    <a:pt x="222" y="441"/>
                  </a:cubicBezTo>
                  <a:lnTo>
                    <a:pt x="53" y="585"/>
                  </a:lnTo>
                  <a:cubicBezTo>
                    <a:pt x="4" y="626"/>
                    <a:pt x="0" y="701"/>
                    <a:pt x="48" y="747"/>
                  </a:cubicBezTo>
                  <a:cubicBezTo>
                    <a:pt x="71" y="769"/>
                    <a:pt x="99" y="781"/>
                    <a:pt x="128" y="781"/>
                  </a:cubicBezTo>
                  <a:cubicBezTo>
                    <a:pt x="158" y="781"/>
                    <a:pt x="188" y="768"/>
                    <a:pt x="210" y="741"/>
                  </a:cubicBezTo>
                  <a:lnTo>
                    <a:pt x="353" y="569"/>
                  </a:lnTo>
                  <a:cubicBezTo>
                    <a:pt x="395" y="590"/>
                    <a:pt x="441" y="601"/>
                    <a:pt x="488" y="60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0" name="Technology_Radar" descr="{&quot;Key&quot;:&quot;POWER_USER_SHAPE_ICON&quot;,&quot;Value&quot;:&quot;POWER_USER_SHAPE_ICON_STYLE_1&quot;}">
            <a:extLst>
              <a:ext uri="{FF2B5EF4-FFF2-40B4-BE49-F238E27FC236}">
                <a16:creationId xmlns:a16="http://schemas.microsoft.com/office/drawing/2014/main" id="{2BAE73E2-2EE1-4FCD-9CFA-373DF2E09064}"/>
              </a:ext>
            </a:extLst>
          </p:cNvPr>
          <p:cNvGrpSpPr>
            <a:grpSpLocks noChangeAspect="1"/>
          </p:cNvGrpSpPr>
          <p:nvPr>
            <p:custDataLst>
              <p:tags r:id="rId2"/>
            </p:custDataLst>
          </p:nvPr>
        </p:nvGrpSpPr>
        <p:grpSpPr bwMode="auto">
          <a:xfrm>
            <a:off x="4716611" y="1558549"/>
            <a:ext cx="541633" cy="542925"/>
            <a:chOff x="33" y="33"/>
            <a:chExt cx="419" cy="420"/>
          </a:xfrm>
          <a:solidFill>
            <a:schemeClr val="accent6">
              <a:lumMod val="60000"/>
              <a:lumOff val="40000"/>
            </a:schemeClr>
          </a:solidFill>
        </p:grpSpPr>
        <p:sp>
          <p:nvSpPr>
            <p:cNvPr id="41" name="Technology_Radar">
              <a:extLst>
                <a:ext uri="{FF2B5EF4-FFF2-40B4-BE49-F238E27FC236}">
                  <a16:creationId xmlns:a16="http://schemas.microsoft.com/office/drawing/2014/main" id="{D1915F74-5B3F-4793-8694-DBDA5B28391E}"/>
                </a:ext>
              </a:extLst>
            </p:cNvPr>
            <p:cNvSpPr>
              <a:spLocks noEditPoints="1"/>
            </p:cNvSpPr>
            <p:nvPr>
              <p:custDataLst>
                <p:tags r:id="rId3"/>
              </p:custDataLst>
            </p:nvPr>
          </p:nvSpPr>
          <p:spPr bwMode="auto">
            <a:xfrm>
              <a:off x="33" y="33"/>
              <a:ext cx="419" cy="420"/>
            </a:xfrm>
            <a:custGeom>
              <a:avLst/>
              <a:gdLst>
                <a:gd name="T0" fmla="*/ 709 w 1116"/>
                <a:gd name="T1" fmla="*/ 800 h 1116"/>
                <a:gd name="T2" fmla="*/ 709 w 1116"/>
                <a:gd name="T3" fmla="*/ 784 h 1116"/>
                <a:gd name="T4" fmla="*/ 111 w 1116"/>
                <a:gd name="T5" fmla="*/ 611 h 1116"/>
                <a:gd name="T6" fmla="*/ 95 w 1116"/>
                <a:gd name="T7" fmla="*/ 611 h 1116"/>
                <a:gd name="T8" fmla="*/ 111 w 1116"/>
                <a:gd name="T9" fmla="*/ 611 h 1116"/>
                <a:gd name="T10" fmla="*/ 335 w 1116"/>
                <a:gd name="T11" fmla="*/ 726 h 1116"/>
                <a:gd name="T12" fmla="*/ 335 w 1116"/>
                <a:gd name="T13" fmla="*/ 710 h 1116"/>
                <a:gd name="T14" fmla="*/ 524 w 1116"/>
                <a:gd name="T15" fmla="*/ 1005 h 1116"/>
                <a:gd name="T16" fmla="*/ 508 w 1116"/>
                <a:gd name="T17" fmla="*/ 1005 h 1116"/>
                <a:gd name="T18" fmla="*/ 524 w 1116"/>
                <a:gd name="T19" fmla="*/ 1005 h 1116"/>
                <a:gd name="T20" fmla="*/ 1004 w 1116"/>
                <a:gd name="T21" fmla="*/ 639 h 1116"/>
                <a:gd name="T22" fmla="*/ 1004 w 1116"/>
                <a:gd name="T23" fmla="*/ 622 h 1116"/>
                <a:gd name="T24" fmla="*/ 731 w 1116"/>
                <a:gd name="T25" fmla="*/ 340 h 1116"/>
                <a:gd name="T26" fmla="*/ 715 w 1116"/>
                <a:gd name="T27" fmla="*/ 340 h 1116"/>
                <a:gd name="T28" fmla="*/ 731 w 1116"/>
                <a:gd name="T29" fmla="*/ 340 h 1116"/>
                <a:gd name="T30" fmla="*/ 274 w 1116"/>
                <a:gd name="T31" fmla="*/ 194 h 1116"/>
                <a:gd name="T32" fmla="*/ 274 w 1116"/>
                <a:gd name="T33" fmla="*/ 178 h 1116"/>
                <a:gd name="T34" fmla="*/ 563 w 1116"/>
                <a:gd name="T35" fmla="*/ 552 h 1116"/>
                <a:gd name="T36" fmla="*/ 650 w 1116"/>
                <a:gd name="T37" fmla="*/ 1091 h 1116"/>
                <a:gd name="T38" fmla="*/ 1102 w 1116"/>
                <a:gd name="T39" fmla="*/ 469 h 1116"/>
                <a:gd name="T40" fmla="*/ 560 w 1116"/>
                <a:gd name="T41" fmla="*/ 554 h 1116"/>
                <a:gd name="T42" fmla="*/ 635 w 1116"/>
                <a:gd name="T43" fmla="*/ 14 h 1116"/>
                <a:gd name="T44" fmla="*/ 555 w 1116"/>
                <a:gd name="T45" fmla="*/ 556 h 1116"/>
                <a:gd name="T46" fmla="*/ 557 w 1116"/>
                <a:gd name="T47" fmla="*/ 557 h 1116"/>
                <a:gd name="T48" fmla="*/ 39 w 1116"/>
                <a:gd name="T49" fmla="*/ 384 h 1116"/>
                <a:gd name="T50" fmla="*/ 559 w 1116"/>
                <a:gd name="T51" fmla="*/ 741 h 1116"/>
                <a:gd name="T52" fmla="*/ 557 w 1116"/>
                <a:gd name="T53" fmla="*/ 375 h 1116"/>
                <a:gd name="T54" fmla="*/ 927 w 1116"/>
                <a:gd name="T55" fmla="*/ 556 h 1116"/>
                <a:gd name="T56" fmla="*/ 189 w 1116"/>
                <a:gd name="T57" fmla="*/ 560 h 1116"/>
                <a:gd name="T58" fmla="*/ 927 w 1116"/>
                <a:gd name="T59" fmla="*/ 556 h 1116"/>
                <a:gd name="T60" fmla="*/ 561 w 1116"/>
                <a:gd name="T61" fmla="*/ 1115 h 1116"/>
                <a:gd name="T62" fmla="*/ 555 w 1116"/>
                <a:gd name="T63" fmla="*/ 1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6" h="1116">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grpFill/>
            <a:ln w="3175">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chnology_Radar">
              <a:extLst>
                <a:ext uri="{FF2B5EF4-FFF2-40B4-BE49-F238E27FC236}">
                  <a16:creationId xmlns:a16="http://schemas.microsoft.com/office/drawing/2014/main" id="{CEF743F1-1F7B-49A3-9144-199A5AAF3697}"/>
                </a:ext>
              </a:extLst>
            </p:cNvPr>
            <p:cNvSpPr>
              <a:spLocks noEditPoints="1"/>
            </p:cNvSpPr>
            <p:nvPr>
              <p:custDataLst>
                <p:tags r:id="rId4"/>
              </p:custDataLst>
            </p:nvPr>
          </p:nvSpPr>
          <p:spPr bwMode="auto">
            <a:xfrm>
              <a:off x="33" y="33"/>
              <a:ext cx="419" cy="420"/>
            </a:xfrm>
            <a:custGeom>
              <a:avLst/>
              <a:gdLst>
                <a:gd name="T0" fmla="*/ 709 w 1116"/>
                <a:gd name="T1" fmla="*/ 800 h 1116"/>
                <a:gd name="T2" fmla="*/ 709 w 1116"/>
                <a:gd name="T3" fmla="*/ 784 h 1116"/>
                <a:gd name="T4" fmla="*/ 111 w 1116"/>
                <a:gd name="T5" fmla="*/ 611 h 1116"/>
                <a:gd name="T6" fmla="*/ 95 w 1116"/>
                <a:gd name="T7" fmla="*/ 611 h 1116"/>
                <a:gd name="T8" fmla="*/ 111 w 1116"/>
                <a:gd name="T9" fmla="*/ 611 h 1116"/>
                <a:gd name="T10" fmla="*/ 335 w 1116"/>
                <a:gd name="T11" fmla="*/ 726 h 1116"/>
                <a:gd name="T12" fmla="*/ 335 w 1116"/>
                <a:gd name="T13" fmla="*/ 710 h 1116"/>
                <a:gd name="T14" fmla="*/ 524 w 1116"/>
                <a:gd name="T15" fmla="*/ 1005 h 1116"/>
                <a:gd name="T16" fmla="*/ 508 w 1116"/>
                <a:gd name="T17" fmla="*/ 1005 h 1116"/>
                <a:gd name="T18" fmla="*/ 524 w 1116"/>
                <a:gd name="T19" fmla="*/ 1005 h 1116"/>
                <a:gd name="T20" fmla="*/ 1004 w 1116"/>
                <a:gd name="T21" fmla="*/ 639 h 1116"/>
                <a:gd name="T22" fmla="*/ 1004 w 1116"/>
                <a:gd name="T23" fmla="*/ 622 h 1116"/>
                <a:gd name="T24" fmla="*/ 731 w 1116"/>
                <a:gd name="T25" fmla="*/ 340 h 1116"/>
                <a:gd name="T26" fmla="*/ 715 w 1116"/>
                <a:gd name="T27" fmla="*/ 340 h 1116"/>
                <a:gd name="T28" fmla="*/ 731 w 1116"/>
                <a:gd name="T29" fmla="*/ 340 h 1116"/>
                <a:gd name="T30" fmla="*/ 274 w 1116"/>
                <a:gd name="T31" fmla="*/ 194 h 1116"/>
                <a:gd name="T32" fmla="*/ 274 w 1116"/>
                <a:gd name="T33" fmla="*/ 178 h 1116"/>
                <a:gd name="T34" fmla="*/ 563 w 1116"/>
                <a:gd name="T35" fmla="*/ 552 h 1116"/>
                <a:gd name="T36" fmla="*/ 650 w 1116"/>
                <a:gd name="T37" fmla="*/ 1091 h 1116"/>
                <a:gd name="T38" fmla="*/ 1102 w 1116"/>
                <a:gd name="T39" fmla="*/ 469 h 1116"/>
                <a:gd name="T40" fmla="*/ 560 w 1116"/>
                <a:gd name="T41" fmla="*/ 554 h 1116"/>
                <a:gd name="T42" fmla="*/ 635 w 1116"/>
                <a:gd name="T43" fmla="*/ 14 h 1116"/>
                <a:gd name="T44" fmla="*/ 555 w 1116"/>
                <a:gd name="T45" fmla="*/ 556 h 1116"/>
                <a:gd name="T46" fmla="*/ 557 w 1116"/>
                <a:gd name="T47" fmla="*/ 557 h 1116"/>
                <a:gd name="T48" fmla="*/ 39 w 1116"/>
                <a:gd name="T49" fmla="*/ 384 h 1116"/>
                <a:gd name="T50" fmla="*/ 559 w 1116"/>
                <a:gd name="T51" fmla="*/ 741 h 1116"/>
                <a:gd name="T52" fmla="*/ 557 w 1116"/>
                <a:gd name="T53" fmla="*/ 375 h 1116"/>
                <a:gd name="T54" fmla="*/ 927 w 1116"/>
                <a:gd name="T55" fmla="*/ 556 h 1116"/>
                <a:gd name="T56" fmla="*/ 189 w 1116"/>
                <a:gd name="T57" fmla="*/ 560 h 1116"/>
                <a:gd name="T58" fmla="*/ 927 w 1116"/>
                <a:gd name="T59" fmla="*/ 556 h 1116"/>
                <a:gd name="T60" fmla="*/ 561 w 1116"/>
                <a:gd name="T61" fmla="*/ 1115 h 1116"/>
                <a:gd name="T62" fmla="*/ 555 w 1116"/>
                <a:gd name="T63" fmla="*/ 1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6" h="1116">
                  <a:moveTo>
                    <a:pt x="717" y="792"/>
                  </a:moveTo>
                  <a:cubicBezTo>
                    <a:pt x="717" y="796"/>
                    <a:pt x="713" y="800"/>
                    <a:pt x="709" y="800"/>
                  </a:cubicBezTo>
                  <a:cubicBezTo>
                    <a:pt x="704" y="800"/>
                    <a:pt x="700" y="796"/>
                    <a:pt x="700" y="792"/>
                  </a:cubicBezTo>
                  <a:cubicBezTo>
                    <a:pt x="700" y="788"/>
                    <a:pt x="704" y="784"/>
                    <a:pt x="709" y="784"/>
                  </a:cubicBezTo>
                  <a:cubicBezTo>
                    <a:pt x="713" y="784"/>
                    <a:pt x="717" y="788"/>
                    <a:pt x="717" y="792"/>
                  </a:cubicBezTo>
                  <a:close/>
                  <a:moveTo>
                    <a:pt x="111" y="611"/>
                  </a:moveTo>
                  <a:cubicBezTo>
                    <a:pt x="111" y="616"/>
                    <a:pt x="107" y="619"/>
                    <a:pt x="103" y="619"/>
                  </a:cubicBezTo>
                  <a:cubicBezTo>
                    <a:pt x="98" y="619"/>
                    <a:pt x="95" y="616"/>
                    <a:pt x="95" y="611"/>
                  </a:cubicBezTo>
                  <a:cubicBezTo>
                    <a:pt x="95" y="607"/>
                    <a:pt x="98" y="603"/>
                    <a:pt x="103" y="603"/>
                  </a:cubicBezTo>
                  <a:cubicBezTo>
                    <a:pt x="107" y="603"/>
                    <a:pt x="111" y="607"/>
                    <a:pt x="111" y="611"/>
                  </a:cubicBezTo>
                  <a:close/>
                  <a:moveTo>
                    <a:pt x="343" y="718"/>
                  </a:moveTo>
                  <a:cubicBezTo>
                    <a:pt x="343" y="722"/>
                    <a:pt x="340" y="726"/>
                    <a:pt x="335" y="726"/>
                  </a:cubicBezTo>
                  <a:cubicBezTo>
                    <a:pt x="331" y="726"/>
                    <a:pt x="327" y="722"/>
                    <a:pt x="327" y="718"/>
                  </a:cubicBezTo>
                  <a:cubicBezTo>
                    <a:pt x="327" y="713"/>
                    <a:pt x="331" y="710"/>
                    <a:pt x="335" y="710"/>
                  </a:cubicBezTo>
                  <a:cubicBezTo>
                    <a:pt x="340" y="710"/>
                    <a:pt x="343" y="713"/>
                    <a:pt x="343" y="718"/>
                  </a:cubicBezTo>
                  <a:close/>
                  <a:moveTo>
                    <a:pt x="524" y="1005"/>
                  </a:moveTo>
                  <a:cubicBezTo>
                    <a:pt x="524" y="1010"/>
                    <a:pt x="521" y="1013"/>
                    <a:pt x="516" y="1013"/>
                  </a:cubicBezTo>
                  <a:cubicBezTo>
                    <a:pt x="512" y="1013"/>
                    <a:pt x="508" y="1010"/>
                    <a:pt x="508" y="1005"/>
                  </a:cubicBezTo>
                  <a:cubicBezTo>
                    <a:pt x="508" y="1001"/>
                    <a:pt x="512" y="997"/>
                    <a:pt x="516" y="997"/>
                  </a:cubicBezTo>
                  <a:cubicBezTo>
                    <a:pt x="521" y="997"/>
                    <a:pt x="524" y="1001"/>
                    <a:pt x="524" y="1005"/>
                  </a:cubicBezTo>
                  <a:close/>
                  <a:moveTo>
                    <a:pt x="1012" y="630"/>
                  </a:moveTo>
                  <a:cubicBezTo>
                    <a:pt x="1012" y="635"/>
                    <a:pt x="1009" y="639"/>
                    <a:pt x="1004" y="639"/>
                  </a:cubicBezTo>
                  <a:cubicBezTo>
                    <a:pt x="1000" y="639"/>
                    <a:pt x="996" y="635"/>
                    <a:pt x="996" y="630"/>
                  </a:cubicBezTo>
                  <a:cubicBezTo>
                    <a:pt x="996" y="626"/>
                    <a:pt x="1000" y="622"/>
                    <a:pt x="1004" y="622"/>
                  </a:cubicBezTo>
                  <a:cubicBezTo>
                    <a:pt x="1009" y="622"/>
                    <a:pt x="1012" y="626"/>
                    <a:pt x="1012" y="630"/>
                  </a:cubicBezTo>
                  <a:close/>
                  <a:moveTo>
                    <a:pt x="731" y="340"/>
                  </a:moveTo>
                  <a:cubicBezTo>
                    <a:pt x="731" y="344"/>
                    <a:pt x="728" y="348"/>
                    <a:pt x="723" y="348"/>
                  </a:cubicBezTo>
                  <a:cubicBezTo>
                    <a:pt x="719" y="348"/>
                    <a:pt x="715" y="344"/>
                    <a:pt x="715" y="340"/>
                  </a:cubicBezTo>
                  <a:cubicBezTo>
                    <a:pt x="715" y="335"/>
                    <a:pt x="719" y="332"/>
                    <a:pt x="723" y="332"/>
                  </a:cubicBezTo>
                  <a:cubicBezTo>
                    <a:pt x="728" y="332"/>
                    <a:pt x="731" y="335"/>
                    <a:pt x="731" y="340"/>
                  </a:cubicBezTo>
                  <a:close/>
                  <a:moveTo>
                    <a:pt x="282" y="186"/>
                  </a:moveTo>
                  <a:cubicBezTo>
                    <a:pt x="282" y="191"/>
                    <a:pt x="278" y="194"/>
                    <a:pt x="274" y="194"/>
                  </a:cubicBezTo>
                  <a:cubicBezTo>
                    <a:pt x="269" y="194"/>
                    <a:pt x="266" y="191"/>
                    <a:pt x="266" y="186"/>
                  </a:cubicBezTo>
                  <a:cubicBezTo>
                    <a:pt x="266" y="182"/>
                    <a:pt x="269" y="178"/>
                    <a:pt x="274" y="178"/>
                  </a:cubicBezTo>
                  <a:cubicBezTo>
                    <a:pt x="278" y="178"/>
                    <a:pt x="282" y="182"/>
                    <a:pt x="282" y="186"/>
                  </a:cubicBezTo>
                  <a:close/>
                  <a:moveTo>
                    <a:pt x="563" y="552"/>
                  </a:moveTo>
                  <a:cubicBezTo>
                    <a:pt x="649" y="1090"/>
                    <a:pt x="650" y="1091"/>
                    <a:pt x="650" y="1091"/>
                  </a:cubicBezTo>
                  <a:lnTo>
                    <a:pt x="650" y="1091"/>
                  </a:lnTo>
                  <a:moveTo>
                    <a:pt x="564" y="560"/>
                  </a:moveTo>
                  <a:cubicBezTo>
                    <a:pt x="1101" y="470"/>
                    <a:pt x="1102" y="469"/>
                    <a:pt x="1102" y="469"/>
                  </a:cubicBezTo>
                  <a:lnTo>
                    <a:pt x="1102" y="469"/>
                  </a:lnTo>
                  <a:moveTo>
                    <a:pt x="560" y="554"/>
                  </a:moveTo>
                  <a:cubicBezTo>
                    <a:pt x="636" y="15"/>
                    <a:pt x="635" y="14"/>
                    <a:pt x="635" y="14"/>
                  </a:cubicBezTo>
                  <a:lnTo>
                    <a:pt x="635" y="14"/>
                  </a:lnTo>
                  <a:moveTo>
                    <a:pt x="258" y="1014"/>
                  </a:moveTo>
                  <a:cubicBezTo>
                    <a:pt x="554" y="557"/>
                    <a:pt x="555" y="556"/>
                    <a:pt x="555" y="556"/>
                  </a:cubicBezTo>
                  <a:lnTo>
                    <a:pt x="555" y="556"/>
                  </a:lnTo>
                  <a:moveTo>
                    <a:pt x="557" y="557"/>
                  </a:moveTo>
                  <a:cubicBezTo>
                    <a:pt x="41" y="384"/>
                    <a:pt x="39" y="384"/>
                    <a:pt x="39" y="384"/>
                  </a:cubicBezTo>
                  <a:lnTo>
                    <a:pt x="39" y="384"/>
                  </a:lnTo>
                  <a:moveTo>
                    <a:pt x="741" y="557"/>
                  </a:moveTo>
                  <a:cubicBezTo>
                    <a:pt x="742" y="658"/>
                    <a:pt x="660" y="741"/>
                    <a:pt x="559" y="741"/>
                  </a:cubicBezTo>
                  <a:cubicBezTo>
                    <a:pt x="458" y="742"/>
                    <a:pt x="375" y="660"/>
                    <a:pt x="375" y="559"/>
                  </a:cubicBezTo>
                  <a:cubicBezTo>
                    <a:pt x="374" y="458"/>
                    <a:pt x="456" y="375"/>
                    <a:pt x="557" y="375"/>
                  </a:cubicBezTo>
                  <a:cubicBezTo>
                    <a:pt x="658" y="374"/>
                    <a:pt x="741" y="456"/>
                    <a:pt x="741" y="557"/>
                  </a:cubicBezTo>
                  <a:close/>
                  <a:moveTo>
                    <a:pt x="927" y="556"/>
                  </a:moveTo>
                  <a:cubicBezTo>
                    <a:pt x="928" y="760"/>
                    <a:pt x="764" y="926"/>
                    <a:pt x="560" y="927"/>
                  </a:cubicBezTo>
                  <a:cubicBezTo>
                    <a:pt x="356" y="928"/>
                    <a:pt x="190" y="764"/>
                    <a:pt x="189" y="560"/>
                  </a:cubicBezTo>
                  <a:cubicBezTo>
                    <a:pt x="188" y="356"/>
                    <a:pt x="352" y="190"/>
                    <a:pt x="556" y="189"/>
                  </a:cubicBezTo>
                  <a:cubicBezTo>
                    <a:pt x="760" y="188"/>
                    <a:pt x="926" y="352"/>
                    <a:pt x="927" y="556"/>
                  </a:cubicBezTo>
                  <a:close/>
                  <a:moveTo>
                    <a:pt x="1115" y="555"/>
                  </a:moveTo>
                  <a:cubicBezTo>
                    <a:pt x="1116" y="863"/>
                    <a:pt x="868" y="1113"/>
                    <a:pt x="561" y="1115"/>
                  </a:cubicBezTo>
                  <a:cubicBezTo>
                    <a:pt x="253" y="1116"/>
                    <a:pt x="3" y="868"/>
                    <a:pt x="1" y="561"/>
                  </a:cubicBezTo>
                  <a:cubicBezTo>
                    <a:pt x="0" y="253"/>
                    <a:pt x="248" y="3"/>
                    <a:pt x="555" y="1"/>
                  </a:cubicBezTo>
                  <a:cubicBezTo>
                    <a:pt x="863" y="0"/>
                    <a:pt x="1113" y="248"/>
                    <a:pt x="1115" y="555"/>
                  </a:cubicBezTo>
                  <a:close/>
                </a:path>
              </a:pathLst>
            </a:custGeom>
            <a:grpFill/>
            <a:ln w="317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3" name="Google Shape;582;p44">
            <a:extLst>
              <a:ext uri="{FF2B5EF4-FFF2-40B4-BE49-F238E27FC236}">
                <a16:creationId xmlns:a16="http://schemas.microsoft.com/office/drawing/2014/main" id="{92EDBF45-6F83-470E-A509-C5F4331AE977}"/>
              </a:ext>
            </a:extLst>
          </p:cNvPr>
          <p:cNvSpPr/>
          <p:nvPr/>
        </p:nvSpPr>
        <p:spPr>
          <a:xfrm>
            <a:off x="3664527" y="2515799"/>
            <a:ext cx="518493" cy="50756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solidFill>
            <a:schemeClr val="bg1"/>
          </a:solidFill>
          <a:ln w="121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499;p52">
            <a:extLst>
              <a:ext uri="{FF2B5EF4-FFF2-40B4-BE49-F238E27FC236}">
                <a16:creationId xmlns:a16="http://schemas.microsoft.com/office/drawing/2014/main" id="{65A030BE-2C46-44A2-A982-B63AFC7487C4}"/>
              </a:ext>
            </a:extLst>
          </p:cNvPr>
          <p:cNvGrpSpPr/>
          <p:nvPr/>
        </p:nvGrpSpPr>
        <p:grpSpPr>
          <a:xfrm>
            <a:off x="4716611" y="2517784"/>
            <a:ext cx="473556" cy="561999"/>
            <a:chOff x="2554206" y="1011105"/>
            <a:chExt cx="613055" cy="720187"/>
          </a:xfrm>
          <a:solidFill>
            <a:schemeClr val="accent6">
              <a:lumMod val="60000"/>
              <a:lumOff val="40000"/>
            </a:schemeClr>
          </a:solidFill>
        </p:grpSpPr>
        <p:sp>
          <p:nvSpPr>
            <p:cNvPr id="46" name="Google Shape;1500;p52">
              <a:extLst>
                <a:ext uri="{FF2B5EF4-FFF2-40B4-BE49-F238E27FC236}">
                  <a16:creationId xmlns:a16="http://schemas.microsoft.com/office/drawing/2014/main" id="{223AE7F7-DEE2-4829-B0AB-E0CD85B7BB19}"/>
                </a:ext>
              </a:extLst>
            </p:cNvPr>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lumMod val="40000"/>
                <a:lumOff val="60000"/>
              </a:scheme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1501;p52">
              <a:extLst>
                <a:ext uri="{FF2B5EF4-FFF2-40B4-BE49-F238E27FC236}">
                  <a16:creationId xmlns:a16="http://schemas.microsoft.com/office/drawing/2014/main" id="{A3CFA0B9-0E26-4D93-892F-DCB3916E7E6A}"/>
                </a:ext>
              </a:extLst>
            </p:cNvPr>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8" name="Google Shape;1502;p52">
              <a:extLst>
                <a:ext uri="{FF2B5EF4-FFF2-40B4-BE49-F238E27FC236}">
                  <a16:creationId xmlns:a16="http://schemas.microsoft.com/office/drawing/2014/main" id="{0E6F32FF-2CBF-4DED-9B8F-B0C71F80810A}"/>
                </a:ext>
              </a:extLst>
            </p:cNvPr>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gr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5576310" cy="665100"/>
          </a:xfrm>
        </p:spPr>
        <p:txBody>
          <a:bodyPr/>
          <a:lstStyle/>
          <a:p>
            <a:r>
              <a:rPr lang="en-CA" dirty="0"/>
              <a:t>Exploratory Data Analysis</a:t>
            </a:r>
          </a:p>
        </p:txBody>
      </p:sp>
      <p:sp>
        <p:nvSpPr>
          <p:cNvPr id="19" name="TextBox 18">
            <a:extLst>
              <a:ext uri="{FF2B5EF4-FFF2-40B4-BE49-F238E27FC236}">
                <a16:creationId xmlns:a16="http://schemas.microsoft.com/office/drawing/2014/main" id="{DEB8E808-AF29-4624-B380-E7E27A7716EF}"/>
              </a:ext>
            </a:extLst>
          </p:cNvPr>
          <p:cNvSpPr txBox="1"/>
          <p:nvPr/>
        </p:nvSpPr>
        <p:spPr>
          <a:xfrm>
            <a:off x="124835" y="944158"/>
            <a:ext cx="2789396" cy="584775"/>
          </a:xfrm>
          <a:prstGeom prst="rect">
            <a:avLst/>
          </a:prstGeom>
          <a:noFill/>
        </p:spPr>
        <p:txBody>
          <a:bodyPr wrap="square" rtlCol="0">
            <a:spAutoFit/>
          </a:bodyPr>
          <a:lstStyle/>
          <a:p>
            <a:r>
              <a:rPr lang="en-US" sz="1600" b="1" dirty="0">
                <a:solidFill>
                  <a:schemeClr val="bg1"/>
                </a:solidFill>
                <a:latin typeface="Abel" panose="020B0604020202020204" charset="0"/>
                <a:cs typeface="Arial" panose="020B0604020202020204" pitchFamily="34" charset="0"/>
              </a:rPr>
              <a:t>First Round of Data Discovery</a:t>
            </a:r>
          </a:p>
          <a:p>
            <a:endParaRPr lang="en-CA" sz="1600" b="1" dirty="0">
              <a:solidFill>
                <a:schemeClr val="bg1"/>
              </a:solidFill>
            </a:endParaRPr>
          </a:p>
        </p:txBody>
      </p:sp>
      <p:sp>
        <p:nvSpPr>
          <p:cNvPr id="13" name="TextBox 12">
            <a:extLst>
              <a:ext uri="{FF2B5EF4-FFF2-40B4-BE49-F238E27FC236}">
                <a16:creationId xmlns:a16="http://schemas.microsoft.com/office/drawing/2014/main" id="{04CCAB39-6961-4AEE-8DA1-901CD09ED45D}"/>
              </a:ext>
            </a:extLst>
          </p:cNvPr>
          <p:cNvSpPr txBox="1"/>
          <p:nvPr/>
        </p:nvSpPr>
        <p:spPr>
          <a:xfrm>
            <a:off x="5636876" y="943121"/>
            <a:ext cx="3136829" cy="584775"/>
          </a:xfrm>
          <a:prstGeom prst="rect">
            <a:avLst/>
          </a:prstGeom>
          <a:noFill/>
        </p:spPr>
        <p:txBody>
          <a:bodyPr wrap="square" rtlCol="0">
            <a:spAutoFit/>
          </a:bodyPr>
          <a:lstStyle/>
          <a:p>
            <a:r>
              <a:rPr lang="en-US" sz="1600" b="1" dirty="0">
                <a:solidFill>
                  <a:schemeClr val="bg1"/>
                </a:solidFill>
                <a:latin typeface="Abel" panose="020B0604020202020204" charset="0"/>
                <a:cs typeface="Arial" panose="020B0604020202020204" pitchFamily="34" charset="0"/>
              </a:rPr>
              <a:t>Second  Round of Data Discovery</a:t>
            </a:r>
          </a:p>
          <a:p>
            <a:endParaRPr lang="en-CA" sz="1600" b="1" dirty="0">
              <a:solidFill>
                <a:schemeClr val="bg1"/>
              </a:solidFill>
            </a:endParaRPr>
          </a:p>
        </p:txBody>
      </p:sp>
      <p:grpSp>
        <p:nvGrpSpPr>
          <p:cNvPr id="15" name="Filter2" descr="{&quot;Key&quot;:&quot;POWER_USER_SHAPE_ICON&quot;,&quot;Value&quot;:&quot;POWER_USER_SHAPE_ICON_STYLE_1&quot;}">
            <a:extLst>
              <a:ext uri="{FF2B5EF4-FFF2-40B4-BE49-F238E27FC236}">
                <a16:creationId xmlns:a16="http://schemas.microsoft.com/office/drawing/2014/main" id="{50C7E0E2-4F57-4D3A-A307-A6B972618CE3}"/>
              </a:ext>
            </a:extLst>
          </p:cNvPr>
          <p:cNvGrpSpPr>
            <a:grpSpLocks noChangeAspect="1"/>
          </p:cNvGrpSpPr>
          <p:nvPr>
            <p:custDataLst>
              <p:tags r:id="rId1"/>
            </p:custDataLst>
          </p:nvPr>
        </p:nvGrpSpPr>
        <p:grpSpPr>
          <a:xfrm>
            <a:off x="658065" y="1884310"/>
            <a:ext cx="808556" cy="1168977"/>
            <a:chOff x="6282508" y="384175"/>
            <a:chExt cx="762817" cy="973138"/>
          </a:xfrm>
          <a:solidFill>
            <a:schemeClr val="accent1"/>
          </a:solidFill>
        </p:grpSpPr>
        <p:sp>
          <p:nvSpPr>
            <p:cNvPr id="17" name="Freeform 44">
              <a:extLst>
                <a:ext uri="{FF2B5EF4-FFF2-40B4-BE49-F238E27FC236}">
                  <a16:creationId xmlns:a16="http://schemas.microsoft.com/office/drawing/2014/main" id="{1DA6416C-58B0-4E9E-B642-C3E5F29BCD9F}"/>
                </a:ext>
              </a:extLst>
            </p:cNvPr>
            <p:cNvSpPr>
              <a:spLocks/>
            </p:cNvSpPr>
            <p:nvPr/>
          </p:nvSpPr>
          <p:spPr bwMode="auto">
            <a:xfrm>
              <a:off x="6311900" y="588963"/>
              <a:ext cx="733425" cy="577850"/>
            </a:xfrm>
            <a:custGeom>
              <a:avLst/>
              <a:gdLst>
                <a:gd name="T0" fmla="*/ 0 w 462"/>
                <a:gd name="T1" fmla="*/ 0 h 364"/>
                <a:gd name="T2" fmla="*/ 174 w 462"/>
                <a:gd name="T3" fmla="*/ 208 h 364"/>
                <a:gd name="T4" fmla="*/ 174 w 462"/>
                <a:gd name="T5" fmla="*/ 364 h 364"/>
                <a:gd name="T6" fmla="*/ 288 w 462"/>
                <a:gd name="T7" fmla="*/ 318 h 364"/>
                <a:gd name="T8" fmla="*/ 288 w 462"/>
                <a:gd name="T9" fmla="*/ 208 h 364"/>
                <a:gd name="T10" fmla="*/ 462 w 462"/>
                <a:gd name="T11" fmla="*/ 0 h 364"/>
                <a:gd name="T12" fmla="*/ 0 w 462"/>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462" h="364">
                  <a:moveTo>
                    <a:pt x="0" y="0"/>
                  </a:moveTo>
                  <a:lnTo>
                    <a:pt x="174" y="208"/>
                  </a:lnTo>
                  <a:lnTo>
                    <a:pt x="174" y="364"/>
                  </a:lnTo>
                  <a:lnTo>
                    <a:pt x="288" y="318"/>
                  </a:lnTo>
                  <a:lnTo>
                    <a:pt x="288" y="208"/>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45">
              <a:extLst>
                <a:ext uri="{FF2B5EF4-FFF2-40B4-BE49-F238E27FC236}">
                  <a16:creationId xmlns:a16="http://schemas.microsoft.com/office/drawing/2014/main" id="{DD168490-9C48-4E44-8606-09F409F98937}"/>
                </a:ext>
              </a:extLst>
            </p:cNvPr>
            <p:cNvSpPr>
              <a:spLocks noEditPoints="1"/>
            </p:cNvSpPr>
            <p:nvPr/>
          </p:nvSpPr>
          <p:spPr bwMode="auto">
            <a:xfrm>
              <a:off x="6600825" y="1203325"/>
              <a:ext cx="155575" cy="153988"/>
            </a:xfrm>
            <a:custGeom>
              <a:avLst/>
              <a:gdLst>
                <a:gd name="T0" fmla="*/ 128 w 256"/>
                <a:gd name="T1" fmla="*/ 177 h 256"/>
                <a:gd name="T2" fmla="*/ 79 w 256"/>
                <a:gd name="T3" fmla="*/ 128 h 256"/>
                <a:gd name="T4" fmla="*/ 128 w 256"/>
                <a:gd name="T5" fmla="*/ 80 h 256"/>
                <a:gd name="T6" fmla="*/ 176 w 256"/>
                <a:gd name="T7" fmla="*/ 128 h 256"/>
                <a:gd name="T8" fmla="*/ 128 w 256"/>
                <a:gd name="T9" fmla="*/ 177 h 256"/>
                <a:gd name="T10" fmla="*/ 128 w 256"/>
                <a:gd name="T11" fmla="*/ 0 h 256"/>
                <a:gd name="T12" fmla="*/ 0 w 256"/>
                <a:gd name="T13" fmla="*/ 128 h 256"/>
                <a:gd name="T14" fmla="*/ 128 w 256"/>
                <a:gd name="T15" fmla="*/ 256 h 256"/>
                <a:gd name="T16" fmla="*/ 256 w 256"/>
                <a:gd name="T17" fmla="*/ 128 h 256"/>
                <a:gd name="T18" fmla="*/ 128 w 256"/>
                <a:gd name="T1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46">
              <a:extLst>
                <a:ext uri="{FF2B5EF4-FFF2-40B4-BE49-F238E27FC236}">
                  <a16:creationId xmlns:a16="http://schemas.microsoft.com/office/drawing/2014/main" id="{02A22CD4-08DA-4811-9E5D-D57228B9F87A}"/>
                </a:ext>
              </a:extLst>
            </p:cNvPr>
            <p:cNvSpPr>
              <a:spLocks noEditPoints="1"/>
            </p:cNvSpPr>
            <p:nvPr/>
          </p:nvSpPr>
          <p:spPr bwMode="auto">
            <a:xfrm>
              <a:off x="6515868" y="384175"/>
              <a:ext cx="155575"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7">
              <a:extLst>
                <a:ext uri="{FF2B5EF4-FFF2-40B4-BE49-F238E27FC236}">
                  <a16:creationId xmlns:a16="http://schemas.microsoft.com/office/drawing/2014/main" id="{28B5578E-632D-47CF-B554-1739D1C667B2}"/>
                </a:ext>
              </a:extLst>
            </p:cNvPr>
            <p:cNvSpPr>
              <a:spLocks noEditPoints="1"/>
            </p:cNvSpPr>
            <p:nvPr/>
          </p:nvSpPr>
          <p:spPr bwMode="auto">
            <a:xfrm>
              <a:off x="6282508" y="384175"/>
              <a:ext cx="153988"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8">
              <a:extLst>
                <a:ext uri="{FF2B5EF4-FFF2-40B4-BE49-F238E27FC236}">
                  <a16:creationId xmlns:a16="http://schemas.microsoft.com/office/drawing/2014/main" id="{D99C5FE2-36FC-453E-96C0-B6208784AB80}"/>
                </a:ext>
              </a:extLst>
            </p:cNvPr>
            <p:cNvSpPr>
              <a:spLocks noEditPoints="1"/>
            </p:cNvSpPr>
            <p:nvPr/>
          </p:nvSpPr>
          <p:spPr bwMode="auto">
            <a:xfrm>
              <a:off x="6750819" y="384175"/>
              <a:ext cx="153988" cy="153988"/>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extBox 1">
            <a:extLst>
              <a:ext uri="{FF2B5EF4-FFF2-40B4-BE49-F238E27FC236}">
                <a16:creationId xmlns:a16="http://schemas.microsoft.com/office/drawing/2014/main" id="{575F6B71-7B35-4D49-A0F0-D8D121956FE6}"/>
              </a:ext>
            </a:extLst>
          </p:cNvPr>
          <p:cNvSpPr txBox="1"/>
          <p:nvPr/>
        </p:nvSpPr>
        <p:spPr>
          <a:xfrm>
            <a:off x="612577" y="1534701"/>
            <a:ext cx="1051469" cy="276999"/>
          </a:xfrm>
          <a:prstGeom prst="rect">
            <a:avLst/>
          </a:prstGeom>
          <a:noFill/>
        </p:spPr>
        <p:txBody>
          <a:bodyPr wrap="square" rtlCol="0">
            <a:spAutoFit/>
          </a:bodyPr>
          <a:lstStyle/>
          <a:p>
            <a:r>
              <a:rPr lang="en-CA" sz="1200" dirty="0">
                <a:solidFill>
                  <a:schemeClr val="bg1"/>
                </a:solidFill>
              </a:rPr>
              <a:t>4 datasets</a:t>
            </a:r>
          </a:p>
        </p:txBody>
      </p:sp>
      <p:pic>
        <p:nvPicPr>
          <p:cNvPr id="4" name="Picture 3">
            <a:extLst>
              <a:ext uri="{FF2B5EF4-FFF2-40B4-BE49-F238E27FC236}">
                <a16:creationId xmlns:a16="http://schemas.microsoft.com/office/drawing/2014/main" id="{B4033748-986C-4371-B779-E8CFA789289C}"/>
              </a:ext>
            </a:extLst>
          </p:cNvPr>
          <p:cNvPicPr>
            <a:picLocks noChangeAspect="1"/>
          </p:cNvPicPr>
          <p:nvPr/>
        </p:nvPicPr>
        <p:blipFill>
          <a:blip r:embed="rId6"/>
          <a:stretch>
            <a:fillRect/>
          </a:stretch>
        </p:blipFill>
        <p:spPr>
          <a:xfrm>
            <a:off x="1466621" y="2241287"/>
            <a:ext cx="394850" cy="422398"/>
          </a:xfrm>
          <a:prstGeom prst="rect">
            <a:avLst/>
          </a:prstGeom>
        </p:spPr>
      </p:pic>
      <p:sp>
        <p:nvSpPr>
          <p:cNvPr id="26" name="TextBox 25">
            <a:extLst>
              <a:ext uri="{FF2B5EF4-FFF2-40B4-BE49-F238E27FC236}">
                <a16:creationId xmlns:a16="http://schemas.microsoft.com/office/drawing/2014/main" id="{EAAA3ED8-98BD-49A3-831B-F0EF541D46D2}"/>
              </a:ext>
            </a:extLst>
          </p:cNvPr>
          <p:cNvSpPr txBox="1"/>
          <p:nvPr/>
        </p:nvSpPr>
        <p:spPr>
          <a:xfrm>
            <a:off x="263639" y="3050558"/>
            <a:ext cx="3766068" cy="892552"/>
          </a:xfrm>
          <a:prstGeom prst="rect">
            <a:avLst/>
          </a:prstGeom>
          <a:noFill/>
        </p:spPr>
        <p:txBody>
          <a:bodyPr wrap="square" rtlCol="0">
            <a:spAutoFit/>
          </a:bodyPr>
          <a:lstStyle/>
          <a:p>
            <a:r>
              <a:rPr lang="en-CA" sz="1200" dirty="0">
                <a:solidFill>
                  <a:schemeClr val="lt1"/>
                </a:solidFill>
                <a:latin typeface="Abel" panose="020B0604020202020204" charset="0"/>
                <a:ea typeface="Encode Sans Semi Condensed"/>
                <a:cs typeface="Encode Sans Semi Condensed"/>
                <a:sym typeface="Encode Sans Semi Condensed"/>
              </a:rPr>
              <a:t>Findings of Initial Review using Python</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Weather data extracted from </a:t>
            </a:r>
            <a:r>
              <a:rPr lang="en-US" sz="1000" dirty="0" err="1">
                <a:solidFill>
                  <a:schemeClr val="bg1"/>
                </a:solidFill>
                <a:latin typeface="Abel" panose="020B0604020202020204" charset="0"/>
              </a:rPr>
              <a:t>openwheathermap</a:t>
            </a:r>
            <a:r>
              <a:rPr lang="en-US" sz="1000" dirty="0">
                <a:solidFill>
                  <a:schemeClr val="bg1"/>
                </a:solidFill>
                <a:latin typeface="Abel" panose="020B0604020202020204" charset="0"/>
              </a:rPr>
              <a:t> was reliable </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Covid data had discrepancies for both cities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Frequent changes in formats of recording data causing data jitters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New sources were identified</a:t>
            </a:r>
          </a:p>
        </p:txBody>
      </p:sp>
      <p:sp>
        <p:nvSpPr>
          <p:cNvPr id="27" name="Freeform 48">
            <a:extLst>
              <a:ext uri="{FF2B5EF4-FFF2-40B4-BE49-F238E27FC236}">
                <a16:creationId xmlns:a16="http://schemas.microsoft.com/office/drawing/2014/main" id="{A9824BAA-F134-4BC5-8240-9FAE5A4137FC}"/>
              </a:ext>
            </a:extLst>
          </p:cNvPr>
          <p:cNvSpPr>
            <a:spLocks noEditPoints="1"/>
          </p:cNvSpPr>
          <p:nvPr/>
        </p:nvSpPr>
        <p:spPr bwMode="auto">
          <a:xfrm>
            <a:off x="1371156" y="1884310"/>
            <a:ext cx="163221" cy="184977"/>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 name="Filter2" descr="{&quot;Key&quot;:&quot;POWER_USER_SHAPE_ICON&quot;,&quot;Value&quot;:&quot;POWER_USER_SHAPE_ICON_STYLE_1&quot;}">
            <a:extLst>
              <a:ext uri="{FF2B5EF4-FFF2-40B4-BE49-F238E27FC236}">
                <a16:creationId xmlns:a16="http://schemas.microsoft.com/office/drawing/2014/main" id="{B6BCAEC2-7ED5-40E1-AE2E-1D060885C0FB}"/>
              </a:ext>
            </a:extLst>
          </p:cNvPr>
          <p:cNvGrpSpPr>
            <a:grpSpLocks noChangeAspect="1"/>
          </p:cNvGrpSpPr>
          <p:nvPr>
            <p:custDataLst>
              <p:tags r:id="rId2"/>
            </p:custDataLst>
          </p:nvPr>
        </p:nvGrpSpPr>
        <p:grpSpPr>
          <a:xfrm>
            <a:off x="6402647" y="1845203"/>
            <a:ext cx="777401" cy="1168977"/>
            <a:chOff x="6311900" y="384175"/>
            <a:chExt cx="733425" cy="973138"/>
          </a:xfrm>
          <a:solidFill>
            <a:schemeClr val="tx1">
              <a:lumMod val="25000"/>
              <a:lumOff val="75000"/>
            </a:schemeClr>
          </a:solidFill>
        </p:grpSpPr>
        <p:sp>
          <p:nvSpPr>
            <p:cNvPr id="29" name="Freeform 44">
              <a:extLst>
                <a:ext uri="{FF2B5EF4-FFF2-40B4-BE49-F238E27FC236}">
                  <a16:creationId xmlns:a16="http://schemas.microsoft.com/office/drawing/2014/main" id="{FBA07473-31E5-4DED-BAEF-AEC597191A1B}"/>
                </a:ext>
              </a:extLst>
            </p:cNvPr>
            <p:cNvSpPr>
              <a:spLocks/>
            </p:cNvSpPr>
            <p:nvPr/>
          </p:nvSpPr>
          <p:spPr bwMode="auto">
            <a:xfrm>
              <a:off x="6311900" y="588963"/>
              <a:ext cx="733425" cy="577850"/>
            </a:xfrm>
            <a:custGeom>
              <a:avLst/>
              <a:gdLst>
                <a:gd name="T0" fmla="*/ 0 w 462"/>
                <a:gd name="T1" fmla="*/ 0 h 364"/>
                <a:gd name="T2" fmla="*/ 174 w 462"/>
                <a:gd name="T3" fmla="*/ 208 h 364"/>
                <a:gd name="T4" fmla="*/ 174 w 462"/>
                <a:gd name="T5" fmla="*/ 364 h 364"/>
                <a:gd name="T6" fmla="*/ 288 w 462"/>
                <a:gd name="T7" fmla="*/ 318 h 364"/>
                <a:gd name="T8" fmla="*/ 288 w 462"/>
                <a:gd name="T9" fmla="*/ 208 h 364"/>
                <a:gd name="T10" fmla="*/ 462 w 462"/>
                <a:gd name="T11" fmla="*/ 0 h 364"/>
                <a:gd name="T12" fmla="*/ 0 w 462"/>
                <a:gd name="T13" fmla="*/ 0 h 364"/>
              </a:gdLst>
              <a:ahLst/>
              <a:cxnLst>
                <a:cxn ang="0">
                  <a:pos x="T0" y="T1"/>
                </a:cxn>
                <a:cxn ang="0">
                  <a:pos x="T2" y="T3"/>
                </a:cxn>
                <a:cxn ang="0">
                  <a:pos x="T4" y="T5"/>
                </a:cxn>
                <a:cxn ang="0">
                  <a:pos x="T6" y="T7"/>
                </a:cxn>
                <a:cxn ang="0">
                  <a:pos x="T8" y="T9"/>
                </a:cxn>
                <a:cxn ang="0">
                  <a:pos x="T10" y="T11"/>
                </a:cxn>
                <a:cxn ang="0">
                  <a:pos x="T12" y="T13"/>
                </a:cxn>
              </a:cxnLst>
              <a:rect l="0" t="0" r="r" b="b"/>
              <a:pathLst>
                <a:path w="462" h="364">
                  <a:moveTo>
                    <a:pt x="0" y="0"/>
                  </a:moveTo>
                  <a:lnTo>
                    <a:pt x="174" y="208"/>
                  </a:lnTo>
                  <a:lnTo>
                    <a:pt x="174" y="364"/>
                  </a:lnTo>
                  <a:lnTo>
                    <a:pt x="288" y="318"/>
                  </a:lnTo>
                  <a:lnTo>
                    <a:pt x="288" y="208"/>
                  </a:lnTo>
                  <a:lnTo>
                    <a:pt x="4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45">
              <a:extLst>
                <a:ext uri="{FF2B5EF4-FFF2-40B4-BE49-F238E27FC236}">
                  <a16:creationId xmlns:a16="http://schemas.microsoft.com/office/drawing/2014/main" id="{D2A2F448-3D5B-44AE-8181-2DD34999E7BB}"/>
                </a:ext>
              </a:extLst>
            </p:cNvPr>
            <p:cNvSpPr>
              <a:spLocks noEditPoints="1"/>
            </p:cNvSpPr>
            <p:nvPr/>
          </p:nvSpPr>
          <p:spPr bwMode="auto">
            <a:xfrm>
              <a:off x="6600825" y="1203325"/>
              <a:ext cx="155575" cy="153988"/>
            </a:xfrm>
            <a:custGeom>
              <a:avLst/>
              <a:gdLst>
                <a:gd name="T0" fmla="*/ 128 w 256"/>
                <a:gd name="T1" fmla="*/ 177 h 256"/>
                <a:gd name="T2" fmla="*/ 79 w 256"/>
                <a:gd name="T3" fmla="*/ 128 h 256"/>
                <a:gd name="T4" fmla="*/ 128 w 256"/>
                <a:gd name="T5" fmla="*/ 80 h 256"/>
                <a:gd name="T6" fmla="*/ 176 w 256"/>
                <a:gd name="T7" fmla="*/ 128 h 256"/>
                <a:gd name="T8" fmla="*/ 128 w 256"/>
                <a:gd name="T9" fmla="*/ 177 h 256"/>
                <a:gd name="T10" fmla="*/ 128 w 256"/>
                <a:gd name="T11" fmla="*/ 0 h 256"/>
                <a:gd name="T12" fmla="*/ 0 w 256"/>
                <a:gd name="T13" fmla="*/ 128 h 256"/>
                <a:gd name="T14" fmla="*/ 128 w 256"/>
                <a:gd name="T15" fmla="*/ 256 h 256"/>
                <a:gd name="T16" fmla="*/ 256 w 256"/>
                <a:gd name="T17" fmla="*/ 128 h 256"/>
                <a:gd name="T18" fmla="*/ 128 w 256"/>
                <a:gd name="T1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177"/>
                  </a:moveTo>
                  <a:cubicBezTo>
                    <a:pt x="101" y="177"/>
                    <a:pt x="79" y="155"/>
                    <a:pt x="79" y="128"/>
                  </a:cubicBezTo>
                  <a:cubicBezTo>
                    <a:pt x="79" y="101"/>
                    <a:pt x="101" y="80"/>
                    <a:pt x="128" y="80"/>
                  </a:cubicBezTo>
                  <a:cubicBezTo>
                    <a:pt x="155" y="80"/>
                    <a:pt x="176" y="101"/>
                    <a:pt x="176" y="128"/>
                  </a:cubicBezTo>
                  <a:cubicBezTo>
                    <a:pt x="176" y="155"/>
                    <a:pt x="155" y="177"/>
                    <a:pt x="128" y="177"/>
                  </a:cubicBezTo>
                  <a:close/>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46">
              <a:extLst>
                <a:ext uri="{FF2B5EF4-FFF2-40B4-BE49-F238E27FC236}">
                  <a16:creationId xmlns:a16="http://schemas.microsoft.com/office/drawing/2014/main" id="{58A17F1B-3797-482F-8F49-D97E592A6F43}"/>
                </a:ext>
              </a:extLst>
            </p:cNvPr>
            <p:cNvSpPr>
              <a:spLocks noEditPoints="1"/>
            </p:cNvSpPr>
            <p:nvPr/>
          </p:nvSpPr>
          <p:spPr bwMode="auto">
            <a:xfrm>
              <a:off x="6561617" y="384175"/>
              <a:ext cx="155575"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6" y="102"/>
                    <a:pt x="176" y="128"/>
                  </a:cubicBezTo>
                  <a:cubicBezTo>
                    <a:pt x="176" y="155"/>
                    <a:pt x="155"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47">
              <a:extLst>
                <a:ext uri="{FF2B5EF4-FFF2-40B4-BE49-F238E27FC236}">
                  <a16:creationId xmlns:a16="http://schemas.microsoft.com/office/drawing/2014/main" id="{D63AB688-CD64-448F-B041-6C5F28AFAF4A}"/>
                </a:ext>
              </a:extLst>
            </p:cNvPr>
            <p:cNvSpPr>
              <a:spLocks noEditPoints="1"/>
            </p:cNvSpPr>
            <p:nvPr/>
          </p:nvSpPr>
          <p:spPr bwMode="auto">
            <a:xfrm>
              <a:off x="6328253" y="384175"/>
              <a:ext cx="153988" cy="153988"/>
            </a:xfrm>
            <a:custGeom>
              <a:avLst/>
              <a:gdLst>
                <a:gd name="T0" fmla="*/ 128 w 256"/>
                <a:gd name="T1" fmla="*/ 80 h 256"/>
                <a:gd name="T2" fmla="*/ 176 w 256"/>
                <a:gd name="T3" fmla="*/ 128 h 256"/>
                <a:gd name="T4" fmla="*/ 128 w 256"/>
                <a:gd name="T5" fmla="*/ 177 h 256"/>
                <a:gd name="T6" fmla="*/ 79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4" y="80"/>
                    <a:pt x="176" y="102"/>
                    <a:pt x="176" y="128"/>
                  </a:cubicBezTo>
                  <a:cubicBezTo>
                    <a:pt x="176" y="155"/>
                    <a:pt x="154" y="177"/>
                    <a:pt x="128" y="177"/>
                  </a:cubicBezTo>
                  <a:cubicBezTo>
                    <a:pt x="101" y="177"/>
                    <a:pt x="79" y="155"/>
                    <a:pt x="79" y="128"/>
                  </a:cubicBezTo>
                  <a:cubicBezTo>
                    <a:pt x="79" y="102"/>
                    <a:pt x="101" y="80"/>
                    <a:pt x="128" y="80"/>
                  </a:cubicBezTo>
                  <a:close/>
                  <a:moveTo>
                    <a:pt x="128" y="256"/>
                  </a:moveTo>
                  <a:cubicBezTo>
                    <a:pt x="198" y="256"/>
                    <a:pt x="256" y="199"/>
                    <a:pt x="256" y="128"/>
                  </a:cubicBezTo>
                  <a:cubicBezTo>
                    <a:pt x="256" y="58"/>
                    <a:pt x="198" y="0"/>
                    <a:pt x="128" y="0"/>
                  </a:cubicBezTo>
                  <a:cubicBezTo>
                    <a:pt x="57" y="0"/>
                    <a:pt x="0" y="58"/>
                    <a:pt x="0" y="128"/>
                  </a:cubicBezTo>
                  <a:cubicBezTo>
                    <a:pt x="0" y="199"/>
                    <a:pt x="57"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48">
              <a:extLst>
                <a:ext uri="{FF2B5EF4-FFF2-40B4-BE49-F238E27FC236}">
                  <a16:creationId xmlns:a16="http://schemas.microsoft.com/office/drawing/2014/main" id="{15D19458-688A-4703-887B-D83A7874F958}"/>
                </a:ext>
              </a:extLst>
            </p:cNvPr>
            <p:cNvSpPr>
              <a:spLocks noEditPoints="1"/>
            </p:cNvSpPr>
            <p:nvPr/>
          </p:nvSpPr>
          <p:spPr bwMode="auto">
            <a:xfrm>
              <a:off x="6796565" y="384175"/>
              <a:ext cx="153988" cy="153988"/>
            </a:xfrm>
            <a:custGeom>
              <a:avLst/>
              <a:gdLst>
                <a:gd name="T0" fmla="*/ 128 w 256"/>
                <a:gd name="T1" fmla="*/ 80 h 256"/>
                <a:gd name="T2" fmla="*/ 177 w 256"/>
                <a:gd name="T3" fmla="*/ 128 h 256"/>
                <a:gd name="T4" fmla="*/ 128 w 256"/>
                <a:gd name="T5" fmla="*/ 177 h 256"/>
                <a:gd name="T6" fmla="*/ 80 w 256"/>
                <a:gd name="T7" fmla="*/ 128 h 256"/>
                <a:gd name="T8" fmla="*/ 128 w 256"/>
                <a:gd name="T9" fmla="*/ 80 h 256"/>
                <a:gd name="T10" fmla="*/ 128 w 256"/>
                <a:gd name="T11" fmla="*/ 256 h 256"/>
                <a:gd name="T12" fmla="*/ 256 w 256"/>
                <a:gd name="T13" fmla="*/ 128 h 256"/>
                <a:gd name="T14" fmla="*/ 128 w 256"/>
                <a:gd name="T15" fmla="*/ 0 h 256"/>
                <a:gd name="T16" fmla="*/ 0 w 256"/>
                <a:gd name="T17" fmla="*/ 128 h 256"/>
                <a:gd name="T18" fmla="*/ 128 w 256"/>
                <a:gd name="T19"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80"/>
                  </a:moveTo>
                  <a:cubicBezTo>
                    <a:pt x="155" y="80"/>
                    <a:pt x="177" y="102"/>
                    <a:pt x="177" y="128"/>
                  </a:cubicBezTo>
                  <a:cubicBezTo>
                    <a:pt x="177" y="155"/>
                    <a:pt x="155" y="177"/>
                    <a:pt x="128" y="177"/>
                  </a:cubicBezTo>
                  <a:cubicBezTo>
                    <a:pt x="101" y="177"/>
                    <a:pt x="80" y="155"/>
                    <a:pt x="80" y="128"/>
                  </a:cubicBezTo>
                  <a:cubicBezTo>
                    <a:pt x="80" y="102"/>
                    <a:pt x="101" y="80"/>
                    <a:pt x="128" y="80"/>
                  </a:cubicBezTo>
                  <a:close/>
                  <a:moveTo>
                    <a:pt x="128" y="256"/>
                  </a:moveTo>
                  <a:cubicBezTo>
                    <a:pt x="199" y="256"/>
                    <a:pt x="256" y="199"/>
                    <a:pt x="256" y="128"/>
                  </a:cubicBezTo>
                  <a:cubicBezTo>
                    <a:pt x="256" y="58"/>
                    <a:pt x="199" y="0"/>
                    <a:pt x="128" y="0"/>
                  </a:cubicBezTo>
                  <a:cubicBezTo>
                    <a:pt x="58" y="0"/>
                    <a:pt x="0" y="58"/>
                    <a:pt x="0" y="128"/>
                  </a:cubicBezTo>
                  <a:cubicBezTo>
                    <a:pt x="0" y="199"/>
                    <a:pt x="58" y="256"/>
                    <a:pt x="128"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 name="TextBox 33">
            <a:extLst>
              <a:ext uri="{FF2B5EF4-FFF2-40B4-BE49-F238E27FC236}">
                <a16:creationId xmlns:a16="http://schemas.microsoft.com/office/drawing/2014/main" id="{4F330515-6CA4-44B5-A1AB-6C7F4B43CA05}"/>
              </a:ext>
            </a:extLst>
          </p:cNvPr>
          <p:cNvSpPr txBox="1"/>
          <p:nvPr/>
        </p:nvSpPr>
        <p:spPr>
          <a:xfrm>
            <a:off x="6342154" y="1504244"/>
            <a:ext cx="1051469" cy="276999"/>
          </a:xfrm>
          <a:prstGeom prst="rect">
            <a:avLst/>
          </a:prstGeom>
          <a:noFill/>
        </p:spPr>
        <p:txBody>
          <a:bodyPr wrap="square" rtlCol="0">
            <a:spAutoFit/>
          </a:bodyPr>
          <a:lstStyle/>
          <a:p>
            <a:r>
              <a:rPr lang="en-CA" sz="1200" dirty="0">
                <a:solidFill>
                  <a:schemeClr val="bg1"/>
                </a:solidFill>
              </a:rPr>
              <a:t>3 datasets</a:t>
            </a:r>
          </a:p>
        </p:txBody>
      </p:sp>
      <p:sp>
        <p:nvSpPr>
          <p:cNvPr id="35" name="TextBox 34">
            <a:extLst>
              <a:ext uri="{FF2B5EF4-FFF2-40B4-BE49-F238E27FC236}">
                <a16:creationId xmlns:a16="http://schemas.microsoft.com/office/drawing/2014/main" id="{44DF5F70-D18F-4E75-BC60-FBF73DE6C69B}"/>
              </a:ext>
            </a:extLst>
          </p:cNvPr>
          <p:cNvSpPr txBox="1"/>
          <p:nvPr/>
        </p:nvSpPr>
        <p:spPr>
          <a:xfrm>
            <a:off x="5636877" y="3058040"/>
            <a:ext cx="3507123" cy="1354217"/>
          </a:xfrm>
          <a:prstGeom prst="rect">
            <a:avLst/>
          </a:prstGeom>
          <a:noFill/>
        </p:spPr>
        <p:txBody>
          <a:bodyPr wrap="square" rtlCol="0">
            <a:spAutoFit/>
          </a:bodyPr>
          <a:lstStyle/>
          <a:p>
            <a:r>
              <a:rPr lang="en-CA" sz="1200" dirty="0">
                <a:solidFill>
                  <a:schemeClr val="lt1"/>
                </a:solidFill>
                <a:latin typeface="Abel" panose="020B0604020202020204" charset="0"/>
                <a:ea typeface="Encode Sans Semi Condensed"/>
                <a:cs typeface="Encode Sans Semi Condensed"/>
                <a:sym typeface="Encode Sans Semi Condensed"/>
              </a:rPr>
              <a:t>Findings of Repeated Review using Excel</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Covid 19 cases data from Government websites was reliable</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Instead of using daily new cases, moving Averages was used to remove anomalies</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To further smoothen city cases data Moving averages per 100K population was considered</a:t>
            </a:r>
          </a:p>
          <a:p>
            <a:pPr marL="171450" indent="-171450">
              <a:buClr>
                <a:schemeClr val="bg1"/>
              </a:buClr>
              <a:buFont typeface="Arial" panose="020B0604020202020204" pitchFamily="34" charset="0"/>
              <a:buChar char="•"/>
            </a:pPr>
            <a:r>
              <a:rPr lang="en-US" sz="1000" dirty="0">
                <a:solidFill>
                  <a:schemeClr val="bg1"/>
                </a:solidFill>
                <a:latin typeface="Abel" panose="020B0604020202020204" charset="0"/>
              </a:rPr>
              <a:t>15 days moving averages for temperature and humidity was taken considering new cases incubation period is 15 days</a:t>
            </a:r>
          </a:p>
        </p:txBody>
      </p:sp>
      <p:pic>
        <p:nvPicPr>
          <p:cNvPr id="36" name="File_Excel3" descr="{&quot;Key&quot;:&quot;POWER_USER_SHAPE_ICON&quot;,&quot;Value&quot;:&quot;POWER_USER_SHAPE_ICON_STYLE_1&quot;}">
            <a:extLst>
              <a:ext uri="{FF2B5EF4-FFF2-40B4-BE49-F238E27FC236}">
                <a16:creationId xmlns:a16="http://schemas.microsoft.com/office/drawing/2014/main" id="{4FB737DC-E273-41C9-BBF6-81ABDEC9B0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2797" y="2064709"/>
            <a:ext cx="777402" cy="777402"/>
          </a:xfrm>
          <a:prstGeom prst="rect">
            <a:avLst/>
          </a:prstGeom>
          <a:noFill/>
          <a:extLst>
            <a:ext uri="{909E8E84-426E-40DD-AFC4-6F175D3DCCD1}">
              <a14:hiddenFill xmlns:a14="http://schemas.microsoft.com/office/drawing/2010/main">
                <a:solidFill>
                  <a:srgbClr val="FFFFFF"/>
                </a:solidFill>
              </a14:hiddenFill>
            </a:ext>
          </a:extLst>
        </p:spPr>
      </p:pic>
      <p:sp>
        <p:nvSpPr>
          <p:cNvPr id="37" name="Crossroads" descr="{&quot;Key&quot;:&quot;POWER_USER_SHAPE_ICON&quot;,&quot;Value&quot;:&quot;POWER_USER_SHAPE_ICON_STYLE_1&quot;}">
            <a:extLst>
              <a:ext uri="{FF2B5EF4-FFF2-40B4-BE49-F238E27FC236}">
                <a16:creationId xmlns:a16="http://schemas.microsoft.com/office/drawing/2014/main" id="{821D169E-78C7-4977-A8A8-C08A8559B7E0}"/>
              </a:ext>
            </a:extLst>
          </p:cNvPr>
          <p:cNvSpPr>
            <a:spLocks noChangeAspect="1"/>
          </p:cNvSpPr>
          <p:nvPr>
            <p:custDataLst>
              <p:tags r:id="rId3"/>
            </p:custDataLst>
          </p:nvPr>
        </p:nvSpPr>
        <p:spPr bwMode="auto">
          <a:xfrm>
            <a:off x="3574947" y="1466341"/>
            <a:ext cx="1717872" cy="1870086"/>
          </a:xfrm>
          <a:custGeom>
            <a:avLst/>
            <a:gdLst>
              <a:gd name="T0" fmla="*/ 626 w 736"/>
              <a:gd name="T1" fmla="*/ 300 h 800"/>
              <a:gd name="T2" fmla="*/ 368 w 736"/>
              <a:gd name="T3" fmla="*/ 300 h 800"/>
              <a:gd name="T4" fmla="*/ 368 w 736"/>
              <a:gd name="T5" fmla="*/ 266 h 800"/>
              <a:gd name="T6" fmla="*/ 455 w 736"/>
              <a:gd name="T7" fmla="*/ 266 h 800"/>
              <a:gd name="T8" fmla="*/ 468 w 736"/>
              <a:gd name="T9" fmla="*/ 253 h 800"/>
              <a:gd name="T10" fmla="*/ 468 w 736"/>
              <a:gd name="T11" fmla="*/ 80 h 800"/>
              <a:gd name="T12" fmla="*/ 455 w 736"/>
              <a:gd name="T13" fmla="*/ 66 h 800"/>
              <a:gd name="T14" fmla="*/ 368 w 736"/>
              <a:gd name="T15" fmla="*/ 66 h 800"/>
              <a:gd name="T16" fmla="*/ 368 w 736"/>
              <a:gd name="T17" fmla="*/ 33 h 800"/>
              <a:gd name="T18" fmla="*/ 334 w 736"/>
              <a:gd name="T19" fmla="*/ 0 h 800"/>
              <a:gd name="T20" fmla="*/ 301 w 736"/>
              <a:gd name="T21" fmla="*/ 33 h 800"/>
              <a:gd name="T22" fmla="*/ 301 w 736"/>
              <a:gd name="T23" fmla="*/ 66 h 800"/>
              <a:gd name="T24" fmla="*/ 109 w 736"/>
              <a:gd name="T25" fmla="*/ 66 h 800"/>
              <a:gd name="T26" fmla="*/ 87 w 736"/>
              <a:gd name="T27" fmla="*/ 75 h 800"/>
              <a:gd name="T28" fmla="*/ 5 w 736"/>
              <a:gd name="T29" fmla="*/ 157 h 800"/>
              <a:gd name="T30" fmla="*/ 5 w 736"/>
              <a:gd name="T31" fmla="*/ 175 h 800"/>
              <a:gd name="T32" fmla="*/ 87 w 736"/>
              <a:gd name="T33" fmla="*/ 257 h 800"/>
              <a:gd name="T34" fmla="*/ 109 w 736"/>
              <a:gd name="T35" fmla="*/ 266 h 800"/>
              <a:gd name="T36" fmla="*/ 301 w 736"/>
              <a:gd name="T37" fmla="*/ 266 h 800"/>
              <a:gd name="T38" fmla="*/ 301 w 736"/>
              <a:gd name="T39" fmla="*/ 300 h 800"/>
              <a:gd name="T40" fmla="*/ 214 w 736"/>
              <a:gd name="T41" fmla="*/ 300 h 800"/>
              <a:gd name="T42" fmla="*/ 201 w 736"/>
              <a:gd name="T43" fmla="*/ 313 h 800"/>
              <a:gd name="T44" fmla="*/ 201 w 736"/>
              <a:gd name="T45" fmla="*/ 486 h 800"/>
              <a:gd name="T46" fmla="*/ 214 w 736"/>
              <a:gd name="T47" fmla="*/ 500 h 800"/>
              <a:gd name="T48" fmla="*/ 301 w 736"/>
              <a:gd name="T49" fmla="*/ 500 h 800"/>
              <a:gd name="T50" fmla="*/ 301 w 736"/>
              <a:gd name="T51" fmla="*/ 766 h 800"/>
              <a:gd name="T52" fmla="*/ 334 w 736"/>
              <a:gd name="T53" fmla="*/ 800 h 800"/>
              <a:gd name="T54" fmla="*/ 368 w 736"/>
              <a:gd name="T55" fmla="*/ 766 h 800"/>
              <a:gd name="T56" fmla="*/ 368 w 736"/>
              <a:gd name="T57" fmla="*/ 500 h 800"/>
              <a:gd name="T58" fmla="*/ 626 w 736"/>
              <a:gd name="T59" fmla="*/ 500 h 800"/>
              <a:gd name="T60" fmla="*/ 648 w 736"/>
              <a:gd name="T61" fmla="*/ 491 h 800"/>
              <a:gd name="T62" fmla="*/ 731 w 736"/>
              <a:gd name="T63" fmla="*/ 409 h 800"/>
              <a:gd name="T64" fmla="*/ 731 w 736"/>
              <a:gd name="T65" fmla="*/ 391 h 800"/>
              <a:gd name="T66" fmla="*/ 648 w 736"/>
              <a:gd name="T67" fmla="*/ 309 h 800"/>
              <a:gd name="T68" fmla="*/ 626 w 736"/>
              <a:gd name="T69" fmla="*/ 3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6" h="800">
                <a:moveTo>
                  <a:pt x="626" y="300"/>
                </a:moveTo>
                <a:lnTo>
                  <a:pt x="368" y="300"/>
                </a:lnTo>
                <a:lnTo>
                  <a:pt x="368" y="266"/>
                </a:lnTo>
                <a:lnTo>
                  <a:pt x="455" y="266"/>
                </a:lnTo>
                <a:cubicBezTo>
                  <a:pt x="462" y="266"/>
                  <a:pt x="468" y="260"/>
                  <a:pt x="468" y="253"/>
                </a:cubicBezTo>
                <a:lnTo>
                  <a:pt x="468" y="80"/>
                </a:lnTo>
                <a:cubicBezTo>
                  <a:pt x="468" y="72"/>
                  <a:pt x="462" y="66"/>
                  <a:pt x="455" y="66"/>
                </a:cubicBezTo>
                <a:lnTo>
                  <a:pt x="368" y="66"/>
                </a:lnTo>
                <a:lnTo>
                  <a:pt x="368" y="33"/>
                </a:lnTo>
                <a:cubicBezTo>
                  <a:pt x="368" y="15"/>
                  <a:pt x="353" y="0"/>
                  <a:pt x="334" y="0"/>
                </a:cubicBezTo>
                <a:cubicBezTo>
                  <a:pt x="316" y="0"/>
                  <a:pt x="301" y="15"/>
                  <a:pt x="301" y="33"/>
                </a:cubicBezTo>
                <a:lnTo>
                  <a:pt x="301" y="66"/>
                </a:lnTo>
                <a:lnTo>
                  <a:pt x="109" y="66"/>
                </a:lnTo>
                <a:cubicBezTo>
                  <a:pt x="102" y="66"/>
                  <a:pt x="92" y="70"/>
                  <a:pt x="87" y="75"/>
                </a:cubicBezTo>
                <a:lnTo>
                  <a:pt x="5" y="157"/>
                </a:lnTo>
                <a:cubicBezTo>
                  <a:pt x="0" y="162"/>
                  <a:pt x="0" y="170"/>
                  <a:pt x="5" y="175"/>
                </a:cubicBezTo>
                <a:lnTo>
                  <a:pt x="87" y="257"/>
                </a:lnTo>
                <a:cubicBezTo>
                  <a:pt x="92" y="262"/>
                  <a:pt x="102" y="266"/>
                  <a:pt x="109" y="266"/>
                </a:cubicBezTo>
                <a:lnTo>
                  <a:pt x="301" y="266"/>
                </a:lnTo>
                <a:lnTo>
                  <a:pt x="301" y="300"/>
                </a:lnTo>
                <a:lnTo>
                  <a:pt x="214" y="300"/>
                </a:lnTo>
                <a:cubicBezTo>
                  <a:pt x="207" y="300"/>
                  <a:pt x="201" y="306"/>
                  <a:pt x="201" y="313"/>
                </a:cubicBezTo>
                <a:lnTo>
                  <a:pt x="201" y="486"/>
                </a:lnTo>
                <a:cubicBezTo>
                  <a:pt x="201" y="494"/>
                  <a:pt x="207" y="500"/>
                  <a:pt x="214" y="500"/>
                </a:cubicBezTo>
                <a:lnTo>
                  <a:pt x="301" y="500"/>
                </a:lnTo>
                <a:lnTo>
                  <a:pt x="301" y="766"/>
                </a:lnTo>
                <a:cubicBezTo>
                  <a:pt x="301" y="785"/>
                  <a:pt x="316" y="800"/>
                  <a:pt x="334" y="800"/>
                </a:cubicBezTo>
                <a:cubicBezTo>
                  <a:pt x="353" y="800"/>
                  <a:pt x="368" y="785"/>
                  <a:pt x="368" y="766"/>
                </a:cubicBezTo>
                <a:lnTo>
                  <a:pt x="368" y="500"/>
                </a:lnTo>
                <a:lnTo>
                  <a:pt x="626" y="500"/>
                </a:lnTo>
                <a:cubicBezTo>
                  <a:pt x="633" y="500"/>
                  <a:pt x="643" y="496"/>
                  <a:pt x="648" y="491"/>
                </a:cubicBezTo>
                <a:lnTo>
                  <a:pt x="731" y="409"/>
                </a:lnTo>
                <a:cubicBezTo>
                  <a:pt x="736" y="404"/>
                  <a:pt x="736" y="396"/>
                  <a:pt x="731" y="391"/>
                </a:cubicBezTo>
                <a:lnTo>
                  <a:pt x="648" y="309"/>
                </a:lnTo>
                <a:cubicBezTo>
                  <a:pt x="643" y="304"/>
                  <a:pt x="633" y="300"/>
                  <a:pt x="626" y="300"/>
                </a:cubicBezTo>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A700814-D17A-47D4-B2A6-BA74AC721467}"/>
              </a:ext>
            </a:extLst>
          </p:cNvPr>
          <p:cNvSpPr txBox="1"/>
          <p:nvPr/>
        </p:nvSpPr>
        <p:spPr>
          <a:xfrm>
            <a:off x="3760018" y="1691314"/>
            <a:ext cx="943304" cy="307777"/>
          </a:xfrm>
          <a:prstGeom prst="rect">
            <a:avLst/>
          </a:prstGeom>
          <a:noFill/>
        </p:spPr>
        <p:txBody>
          <a:bodyPr wrap="square" rtlCol="0">
            <a:spAutoFit/>
          </a:bodyPr>
          <a:lstStyle/>
          <a:p>
            <a:r>
              <a:rPr lang="en-CA" dirty="0">
                <a:solidFill>
                  <a:schemeClr val="tx1"/>
                </a:solidFill>
              </a:rPr>
              <a:t>Round 1</a:t>
            </a:r>
          </a:p>
        </p:txBody>
      </p:sp>
      <p:sp>
        <p:nvSpPr>
          <p:cNvPr id="38" name="TextBox 37">
            <a:extLst>
              <a:ext uri="{FF2B5EF4-FFF2-40B4-BE49-F238E27FC236}">
                <a16:creationId xmlns:a16="http://schemas.microsoft.com/office/drawing/2014/main" id="{E0C52AF0-C762-45C8-ABCA-18B65F972C9B}"/>
              </a:ext>
            </a:extLst>
          </p:cNvPr>
          <p:cNvSpPr txBox="1"/>
          <p:nvPr/>
        </p:nvSpPr>
        <p:spPr>
          <a:xfrm>
            <a:off x="4276047" y="2247495"/>
            <a:ext cx="943304" cy="307777"/>
          </a:xfrm>
          <a:prstGeom prst="rect">
            <a:avLst/>
          </a:prstGeom>
          <a:noFill/>
        </p:spPr>
        <p:txBody>
          <a:bodyPr wrap="square" rtlCol="0">
            <a:spAutoFit/>
          </a:bodyPr>
          <a:lstStyle/>
          <a:p>
            <a:r>
              <a:rPr lang="en-CA" dirty="0">
                <a:solidFill>
                  <a:schemeClr val="tx1"/>
                </a:solidFill>
              </a:rPr>
              <a:t>Round 2</a:t>
            </a:r>
          </a:p>
        </p:txBody>
      </p:sp>
    </p:spTree>
    <p:extLst>
      <p:ext uri="{BB962C8B-B14F-4D97-AF65-F5344CB8AC3E}">
        <p14:creationId xmlns:p14="http://schemas.microsoft.com/office/powerpoint/2010/main" val="394285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Data Analysis- Compare New Cases</a:t>
            </a:r>
          </a:p>
        </p:txBody>
      </p:sp>
      <p:sp>
        <p:nvSpPr>
          <p:cNvPr id="19" name="TextBox 18">
            <a:extLst>
              <a:ext uri="{FF2B5EF4-FFF2-40B4-BE49-F238E27FC236}">
                <a16:creationId xmlns:a16="http://schemas.microsoft.com/office/drawing/2014/main" id="{DEB8E808-AF29-4624-B380-E7E27A7716EF}"/>
              </a:ext>
            </a:extLst>
          </p:cNvPr>
          <p:cNvSpPr txBox="1"/>
          <p:nvPr/>
        </p:nvSpPr>
        <p:spPr>
          <a:xfrm>
            <a:off x="2406616" y="725037"/>
            <a:ext cx="3766067" cy="523220"/>
          </a:xfrm>
          <a:prstGeom prst="rect">
            <a:avLst/>
          </a:prstGeom>
          <a:noFill/>
        </p:spPr>
        <p:txBody>
          <a:bodyPr wrap="square" rtlCol="0">
            <a:spAutoFit/>
          </a:bodyPr>
          <a:lstStyle/>
          <a:p>
            <a:r>
              <a:rPr lang="en-US" b="1" dirty="0">
                <a:solidFill>
                  <a:schemeClr val="bg1"/>
                </a:solidFill>
                <a:latin typeface="Abel" panose="020B0604020202020204" charset="0"/>
                <a:cs typeface="Arial" panose="020B0604020202020204" pitchFamily="34" charset="0"/>
              </a:rPr>
              <a:t>No. of cases per 100K population (7 days average)</a:t>
            </a:r>
          </a:p>
          <a:p>
            <a:endParaRPr lang="en-CA" b="1" dirty="0">
              <a:solidFill>
                <a:schemeClr val="bg1"/>
              </a:solidFill>
            </a:endParaRPr>
          </a:p>
        </p:txBody>
      </p:sp>
      <p:grpSp>
        <p:nvGrpSpPr>
          <p:cNvPr id="39" name="Group 38">
            <a:extLst>
              <a:ext uri="{FF2B5EF4-FFF2-40B4-BE49-F238E27FC236}">
                <a16:creationId xmlns:a16="http://schemas.microsoft.com/office/drawing/2014/main" id="{24A56EA4-16B6-444F-BCF7-BA9079BA783E}"/>
              </a:ext>
            </a:extLst>
          </p:cNvPr>
          <p:cNvGrpSpPr/>
          <p:nvPr/>
        </p:nvGrpSpPr>
        <p:grpSpPr>
          <a:xfrm>
            <a:off x="1566156" y="1089923"/>
            <a:ext cx="5549922" cy="2899445"/>
            <a:chOff x="0" y="1095300"/>
            <a:chExt cx="6657424" cy="3892775"/>
          </a:xfrm>
        </p:grpSpPr>
        <p:pic>
          <p:nvPicPr>
            <p:cNvPr id="40" name="Google Shape;91;p19">
              <a:extLst>
                <a:ext uri="{FF2B5EF4-FFF2-40B4-BE49-F238E27FC236}">
                  <a16:creationId xmlns:a16="http://schemas.microsoft.com/office/drawing/2014/main" id="{9F0AF654-2462-46BB-8FAE-AFA00D527EE1}"/>
                </a:ext>
              </a:extLst>
            </p:cNvPr>
            <p:cNvPicPr preferRelativeResize="0"/>
            <p:nvPr/>
          </p:nvPicPr>
          <p:blipFill>
            <a:blip r:embed="rId3">
              <a:alphaModFix/>
            </a:blip>
            <a:stretch>
              <a:fillRect/>
            </a:stretch>
          </p:blipFill>
          <p:spPr>
            <a:xfrm>
              <a:off x="0" y="1095300"/>
              <a:ext cx="6657424" cy="3892775"/>
            </a:xfrm>
            <a:prstGeom prst="rect">
              <a:avLst/>
            </a:prstGeom>
            <a:noFill/>
            <a:ln>
              <a:noFill/>
            </a:ln>
          </p:spPr>
        </p:pic>
        <p:sp>
          <p:nvSpPr>
            <p:cNvPr id="41" name="Google Shape;93;p19">
              <a:extLst>
                <a:ext uri="{FF2B5EF4-FFF2-40B4-BE49-F238E27FC236}">
                  <a16:creationId xmlns:a16="http://schemas.microsoft.com/office/drawing/2014/main" id="{9E8C3E42-6658-4435-B9DC-D378647DD1C3}"/>
                </a:ext>
              </a:extLst>
            </p:cNvPr>
            <p:cNvSpPr/>
            <p:nvPr/>
          </p:nvSpPr>
          <p:spPr>
            <a:xfrm>
              <a:off x="1324725" y="2064800"/>
              <a:ext cx="2331300" cy="2545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t>A</a:t>
              </a:r>
              <a:endParaRPr sz="2100"/>
            </a:p>
          </p:txBody>
        </p:sp>
        <p:sp>
          <p:nvSpPr>
            <p:cNvPr id="42" name="Google Shape;94;p19">
              <a:extLst>
                <a:ext uri="{FF2B5EF4-FFF2-40B4-BE49-F238E27FC236}">
                  <a16:creationId xmlns:a16="http://schemas.microsoft.com/office/drawing/2014/main" id="{718B5ACF-DBBD-41B1-8E05-63A31C5FD6DE}"/>
                </a:ext>
              </a:extLst>
            </p:cNvPr>
            <p:cNvSpPr/>
            <p:nvPr/>
          </p:nvSpPr>
          <p:spPr>
            <a:xfrm>
              <a:off x="4692050" y="1780100"/>
              <a:ext cx="1359900" cy="181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 B</a:t>
              </a:r>
              <a:endParaRPr sz="1800"/>
            </a:p>
          </p:txBody>
        </p:sp>
        <p:sp>
          <p:nvSpPr>
            <p:cNvPr id="43" name="Google Shape;95;p19">
              <a:extLst>
                <a:ext uri="{FF2B5EF4-FFF2-40B4-BE49-F238E27FC236}">
                  <a16:creationId xmlns:a16="http://schemas.microsoft.com/office/drawing/2014/main" id="{A382AC22-753C-420A-A647-C8DCBB6BC866}"/>
                </a:ext>
              </a:extLst>
            </p:cNvPr>
            <p:cNvSpPr/>
            <p:nvPr/>
          </p:nvSpPr>
          <p:spPr>
            <a:xfrm>
              <a:off x="3656025" y="2352675"/>
              <a:ext cx="1095300" cy="1817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 C</a:t>
              </a:r>
              <a:endParaRPr sz="1800"/>
            </a:p>
          </p:txBody>
        </p:sp>
      </p:grpSp>
      <p:sp>
        <p:nvSpPr>
          <p:cNvPr id="44" name="Google Shape;92;p19">
            <a:extLst>
              <a:ext uri="{FF2B5EF4-FFF2-40B4-BE49-F238E27FC236}">
                <a16:creationId xmlns:a16="http://schemas.microsoft.com/office/drawing/2014/main" id="{EFB1EBB1-7B1B-4058-896D-AA32B1E80E28}"/>
              </a:ext>
            </a:extLst>
          </p:cNvPr>
          <p:cNvSpPr txBox="1"/>
          <p:nvPr/>
        </p:nvSpPr>
        <p:spPr>
          <a:xfrm>
            <a:off x="-107853" y="2169599"/>
            <a:ext cx="1694099" cy="2031295"/>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The period between May 2020 to Nov 2020, we can see that the weather is a variable that can directly impact the number of confirmed Covid Cases, especifically Cold weather.</a:t>
            </a:r>
            <a:endParaRPr sz="1200" dirty="0">
              <a:solidFill>
                <a:schemeClr val="bg1"/>
              </a:solidFill>
              <a:latin typeface="Abel" panose="020B0604020202020204" charset="0"/>
            </a:endParaRPr>
          </a:p>
          <a:p>
            <a:pPr marL="457200" lvl="0" indent="0" rtl="0">
              <a:spcBef>
                <a:spcPts val="0"/>
              </a:spcBef>
              <a:spcAft>
                <a:spcPts val="0"/>
              </a:spcAft>
              <a:buNone/>
            </a:pPr>
            <a:r>
              <a:rPr lang="en" sz="1200" dirty="0">
                <a:solidFill>
                  <a:schemeClr val="bg1"/>
                </a:solidFill>
                <a:latin typeface="Abel" panose="020B0604020202020204" charset="0"/>
              </a:rPr>
              <a:t> </a:t>
            </a:r>
            <a:endParaRPr sz="1200" dirty="0">
              <a:solidFill>
                <a:schemeClr val="bg1"/>
              </a:solidFill>
              <a:latin typeface="Abel" panose="020B0604020202020204" charset="0"/>
            </a:endParaRPr>
          </a:p>
        </p:txBody>
      </p:sp>
      <p:sp>
        <p:nvSpPr>
          <p:cNvPr id="45" name="Google Shape;92;p19">
            <a:extLst>
              <a:ext uri="{FF2B5EF4-FFF2-40B4-BE49-F238E27FC236}">
                <a16:creationId xmlns:a16="http://schemas.microsoft.com/office/drawing/2014/main" id="{591C5724-228E-442A-813D-A8D88EA6DDF6}"/>
              </a:ext>
            </a:extLst>
          </p:cNvPr>
          <p:cNvSpPr txBox="1"/>
          <p:nvPr/>
        </p:nvSpPr>
        <p:spPr>
          <a:xfrm>
            <a:off x="1749624" y="3814495"/>
            <a:ext cx="2822376" cy="1477297"/>
          </a:xfrm>
          <a:prstGeom prst="rect">
            <a:avLst/>
          </a:prstGeom>
          <a:noFill/>
          <a:ln>
            <a:noFill/>
          </a:ln>
        </p:spPr>
        <p:txBody>
          <a:bodyPr spcFirstLastPara="1" wrap="square" lIns="91425" tIns="91425" rIns="91425" bIns="91425" anchor="t" anchorCtr="0">
            <a:spAutoFit/>
          </a:bodyPr>
          <a:lstStyle/>
          <a:p>
            <a:pPr marL="457200" lvl="0" indent="0" algn="just" rtl="0">
              <a:spcBef>
                <a:spcPts val="0"/>
              </a:spcBef>
              <a:spcAft>
                <a:spcPts val="0"/>
              </a:spcAft>
              <a:buNone/>
            </a:pPr>
            <a:endParaRPr sz="1200" dirty="0">
              <a:latin typeface="Abel" panose="020B0604020202020204" charset="0"/>
            </a:endParaRPr>
          </a:p>
          <a:p>
            <a:pPr marL="158750" lvl="0" algn="just" rtl="0">
              <a:spcBef>
                <a:spcPts val="0"/>
              </a:spcBef>
              <a:spcAft>
                <a:spcPts val="0"/>
              </a:spcAft>
              <a:buSzPts val="1100"/>
            </a:pPr>
            <a:r>
              <a:rPr lang="en" sz="1200" dirty="0">
                <a:solidFill>
                  <a:schemeClr val="bg1"/>
                </a:solidFill>
                <a:latin typeface="Abel" panose="020B0604020202020204" charset="0"/>
              </a:rPr>
              <a:t>Zone A: </a:t>
            </a:r>
          </a:p>
          <a:p>
            <a:pPr marL="158750" lvl="0" algn="just" rtl="0">
              <a:spcBef>
                <a:spcPts val="0"/>
              </a:spcBef>
              <a:spcAft>
                <a:spcPts val="0"/>
              </a:spcAft>
              <a:buSzPts val="1100"/>
            </a:pPr>
            <a:r>
              <a:rPr lang="en" sz="1200" dirty="0">
                <a:solidFill>
                  <a:schemeClr val="bg1"/>
                </a:solidFill>
                <a:latin typeface="Abel" panose="020B0604020202020204" charset="0"/>
              </a:rPr>
              <a:t>As New York was going through a hotter weather, Sao Paulo was going through winter and an increase on the number of cases.</a:t>
            </a:r>
            <a:endParaRPr sz="1200" dirty="0">
              <a:solidFill>
                <a:schemeClr val="bg1"/>
              </a:solidFill>
              <a:latin typeface="Abel" panose="020B0604020202020204" charset="0"/>
            </a:endParaRPr>
          </a:p>
          <a:p>
            <a:pPr marL="0" lvl="0" indent="0" algn="just" rtl="0">
              <a:spcBef>
                <a:spcPts val="0"/>
              </a:spcBef>
              <a:spcAft>
                <a:spcPts val="0"/>
              </a:spcAft>
              <a:buNone/>
            </a:pPr>
            <a:endParaRPr sz="1200" dirty="0">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5864424" y="3989368"/>
            <a:ext cx="2822376" cy="1107965"/>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Zone C: </a:t>
            </a:r>
          </a:p>
          <a:p>
            <a:pPr marL="158750" lvl="0" rtl="0">
              <a:spcBef>
                <a:spcPts val="0"/>
              </a:spcBef>
              <a:spcAft>
                <a:spcPts val="0"/>
              </a:spcAft>
              <a:buSzPts val="1100"/>
            </a:pPr>
            <a:r>
              <a:rPr lang="en" sz="1200" dirty="0">
                <a:solidFill>
                  <a:schemeClr val="bg1"/>
                </a:solidFill>
                <a:latin typeface="Abel" panose="020B0604020202020204" charset="0"/>
              </a:rPr>
              <a:t>In this zone occurs a season transition for both cities; The temperatures are slightly similar. Therefore, the number of cases also follow  the same tendency. </a:t>
            </a:r>
            <a:endParaRPr sz="1200" dirty="0">
              <a:solidFill>
                <a:schemeClr val="bg1"/>
              </a:solidFill>
              <a:latin typeface="Abel" panose="020B0604020202020204" charset="0"/>
            </a:endParaRPr>
          </a:p>
        </p:txBody>
      </p:sp>
      <p:sp>
        <p:nvSpPr>
          <p:cNvPr id="47" name="Google Shape;92;p19">
            <a:extLst>
              <a:ext uri="{FF2B5EF4-FFF2-40B4-BE49-F238E27FC236}">
                <a16:creationId xmlns:a16="http://schemas.microsoft.com/office/drawing/2014/main" id="{3C8294EE-3285-407F-B347-34A43372E9FA}"/>
              </a:ext>
            </a:extLst>
          </p:cNvPr>
          <p:cNvSpPr txBox="1"/>
          <p:nvPr/>
        </p:nvSpPr>
        <p:spPr>
          <a:xfrm>
            <a:off x="6920346" y="1247795"/>
            <a:ext cx="2223654" cy="1661963"/>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 sz="1200" dirty="0">
                <a:solidFill>
                  <a:schemeClr val="bg1"/>
                </a:solidFill>
                <a:latin typeface="Abel" panose="020B0604020202020204" charset="0"/>
              </a:rPr>
              <a:t>Zone B :</a:t>
            </a:r>
          </a:p>
          <a:p>
            <a:pPr marL="158750" lvl="0" rtl="0">
              <a:spcBef>
                <a:spcPts val="0"/>
              </a:spcBef>
              <a:spcAft>
                <a:spcPts val="0"/>
              </a:spcAft>
              <a:buSzPts val="1100"/>
            </a:pPr>
            <a:r>
              <a:rPr lang="en" sz="1200" dirty="0">
                <a:solidFill>
                  <a:schemeClr val="bg1"/>
                </a:solidFill>
                <a:latin typeface="Abel" panose="020B0604020202020204" charset="0"/>
              </a:rPr>
              <a:t>doesn't follow the same trend as Zone A, possibly as result of the vaccination rate in both cities. NYC higher vaccination rate than Sao Paulo in the same period. </a:t>
            </a:r>
            <a:endParaRPr sz="1200" dirty="0">
              <a:solidFill>
                <a:schemeClr val="bg1"/>
              </a:solidFill>
              <a:latin typeface="Abel" panose="020B0604020202020204" charset="0"/>
            </a:endParaRPr>
          </a:p>
          <a:p>
            <a:pPr marL="457200" lvl="0" indent="0" rtl="0">
              <a:spcBef>
                <a:spcPts val="0"/>
              </a:spcBef>
              <a:spcAft>
                <a:spcPts val="0"/>
              </a:spcAft>
              <a:buNone/>
            </a:pPr>
            <a:endParaRPr sz="1200" dirty="0">
              <a:solidFill>
                <a:schemeClr val="bg1"/>
              </a:solidFill>
              <a:latin typeface="Abel" panose="020B0604020202020204" charset="0"/>
            </a:endParaRPr>
          </a:p>
        </p:txBody>
      </p:sp>
      <p:cxnSp>
        <p:nvCxnSpPr>
          <p:cNvPr id="5" name="Straight Arrow Connector 4">
            <a:extLst>
              <a:ext uri="{FF2B5EF4-FFF2-40B4-BE49-F238E27FC236}">
                <a16:creationId xmlns:a16="http://schemas.microsoft.com/office/drawing/2014/main" id="{03C65D85-8A32-4A7A-BE6F-D1D4ACF10D07}"/>
              </a:ext>
            </a:extLst>
          </p:cNvPr>
          <p:cNvCxnSpPr>
            <a:cxnSpLocks/>
          </p:cNvCxnSpPr>
          <p:nvPr/>
        </p:nvCxnSpPr>
        <p:spPr>
          <a:xfrm flipV="1">
            <a:off x="6274733" y="1599981"/>
            <a:ext cx="841345" cy="569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941374B-28FD-4B92-9F93-404C65C004AC}"/>
              </a:ext>
            </a:extLst>
          </p:cNvPr>
          <p:cNvCxnSpPr>
            <a:cxnSpLocks/>
          </p:cNvCxnSpPr>
          <p:nvPr/>
        </p:nvCxnSpPr>
        <p:spPr>
          <a:xfrm>
            <a:off x="5207267" y="3079484"/>
            <a:ext cx="837225" cy="1142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9558681-DCDD-4229-886C-1A9253A1EC28}"/>
              </a:ext>
            </a:extLst>
          </p:cNvPr>
          <p:cNvCxnSpPr>
            <a:cxnSpLocks/>
          </p:cNvCxnSpPr>
          <p:nvPr/>
        </p:nvCxnSpPr>
        <p:spPr>
          <a:xfrm flipH="1">
            <a:off x="2757056" y="3006436"/>
            <a:ext cx="772342" cy="119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85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Data Analysis- Compare Weather</a:t>
            </a:r>
          </a:p>
        </p:txBody>
      </p:sp>
      <p:sp>
        <p:nvSpPr>
          <p:cNvPr id="19" name="TextBox 18">
            <a:extLst>
              <a:ext uri="{FF2B5EF4-FFF2-40B4-BE49-F238E27FC236}">
                <a16:creationId xmlns:a16="http://schemas.microsoft.com/office/drawing/2014/main" id="{DEB8E808-AF29-4624-B380-E7E27A7716EF}"/>
              </a:ext>
            </a:extLst>
          </p:cNvPr>
          <p:cNvSpPr txBox="1"/>
          <p:nvPr/>
        </p:nvSpPr>
        <p:spPr>
          <a:xfrm>
            <a:off x="124835" y="868804"/>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Both cities temperature: 15 days average</a:t>
            </a:r>
          </a:p>
        </p:txBody>
      </p:sp>
      <p:sp>
        <p:nvSpPr>
          <p:cNvPr id="44" name="Google Shape;92;p19">
            <a:extLst>
              <a:ext uri="{FF2B5EF4-FFF2-40B4-BE49-F238E27FC236}">
                <a16:creationId xmlns:a16="http://schemas.microsoft.com/office/drawing/2014/main" id="{EFB1EBB1-7B1B-4058-896D-AA32B1E80E28}"/>
              </a:ext>
            </a:extLst>
          </p:cNvPr>
          <p:cNvSpPr txBox="1"/>
          <p:nvPr/>
        </p:nvSpPr>
        <p:spPr>
          <a:xfrm>
            <a:off x="0" y="3554088"/>
            <a:ext cx="4142365" cy="1477297"/>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US" dirty="0">
                <a:solidFill>
                  <a:schemeClr val="bg1"/>
                </a:solidFill>
                <a:latin typeface="Abel" panose="020B0604020202020204" charset="0"/>
              </a:rPr>
              <a:t>NY curve shows that there is a relation between weather and no. cases. Although, for Sao Paulo the 15 days temp avg is slightly linear. The reason of this discrepancy is possibly due to external factors as vaccination rate, lockdown restrictions, etc. </a:t>
            </a:r>
          </a:p>
          <a:p>
            <a:pPr marL="457200" lvl="0" indent="0" rtl="0">
              <a:spcBef>
                <a:spcPts val="0"/>
              </a:spcBef>
              <a:spcAft>
                <a:spcPts val="0"/>
              </a:spcAft>
              <a:buNone/>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4742206" y="3554088"/>
            <a:ext cx="4401794" cy="1046410"/>
          </a:xfrm>
          <a:prstGeom prst="rect">
            <a:avLst/>
          </a:prstGeom>
          <a:noFill/>
          <a:ln>
            <a:noFill/>
          </a:ln>
        </p:spPr>
        <p:txBody>
          <a:bodyPr spcFirstLastPara="1" wrap="square" lIns="91425" tIns="91425" rIns="91425" bIns="91425" anchor="t" anchorCtr="0">
            <a:spAutoFit/>
          </a:bodyPr>
          <a:lstStyle/>
          <a:p>
            <a:pPr marL="158750" lvl="0" rtl="0">
              <a:spcBef>
                <a:spcPts val="0"/>
              </a:spcBef>
              <a:spcAft>
                <a:spcPts val="0"/>
              </a:spcAft>
              <a:buSzPts val="1100"/>
            </a:pPr>
            <a:r>
              <a:rPr lang="en-US" dirty="0">
                <a:solidFill>
                  <a:schemeClr val="bg1"/>
                </a:solidFill>
                <a:latin typeface="Abel" panose="020B0604020202020204" charset="0"/>
              </a:rPr>
              <a:t>Considering the period selected on Zone A, we can see that humidity is quite similar in both cities, Therefore, this parameter does not impact the number of confirmed cases.</a:t>
            </a:r>
          </a:p>
          <a:p>
            <a:pPr marL="158750" lvl="0" rtl="0">
              <a:spcBef>
                <a:spcPts val="0"/>
              </a:spcBef>
              <a:spcAft>
                <a:spcPts val="0"/>
              </a:spcAft>
              <a:buSzPts val="1100"/>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pic>
        <p:nvPicPr>
          <p:cNvPr id="17" name="Google Shape;104;p20">
            <a:extLst>
              <a:ext uri="{FF2B5EF4-FFF2-40B4-BE49-F238E27FC236}">
                <a16:creationId xmlns:a16="http://schemas.microsoft.com/office/drawing/2014/main" id="{7252CDB1-5937-4441-8A1B-BC59D1E4DB1D}"/>
              </a:ext>
            </a:extLst>
          </p:cNvPr>
          <p:cNvPicPr preferRelativeResize="0"/>
          <p:nvPr/>
        </p:nvPicPr>
        <p:blipFill rotWithShape="1">
          <a:blip r:embed="rId3">
            <a:alphaModFix/>
          </a:blip>
          <a:srcRect t="4085"/>
          <a:stretch/>
        </p:blipFill>
        <p:spPr>
          <a:xfrm>
            <a:off x="250292" y="1358568"/>
            <a:ext cx="3836654" cy="2013532"/>
          </a:xfrm>
          <a:prstGeom prst="rect">
            <a:avLst/>
          </a:prstGeom>
          <a:noFill/>
          <a:ln>
            <a:noFill/>
          </a:ln>
        </p:spPr>
      </p:pic>
      <p:pic>
        <p:nvPicPr>
          <p:cNvPr id="18" name="Google Shape;105;p20">
            <a:extLst>
              <a:ext uri="{FF2B5EF4-FFF2-40B4-BE49-F238E27FC236}">
                <a16:creationId xmlns:a16="http://schemas.microsoft.com/office/drawing/2014/main" id="{216A7F79-3B1E-45FA-B5F6-D50FA1A1C8D5}"/>
              </a:ext>
            </a:extLst>
          </p:cNvPr>
          <p:cNvPicPr preferRelativeResize="0"/>
          <p:nvPr/>
        </p:nvPicPr>
        <p:blipFill rotWithShape="1">
          <a:blip r:embed="rId4">
            <a:alphaModFix/>
          </a:blip>
          <a:srcRect t="3016"/>
          <a:stretch/>
        </p:blipFill>
        <p:spPr>
          <a:xfrm>
            <a:off x="4869515" y="1339268"/>
            <a:ext cx="4149649" cy="2013532"/>
          </a:xfrm>
          <a:prstGeom prst="rect">
            <a:avLst/>
          </a:prstGeom>
          <a:noFill/>
          <a:ln>
            <a:noFill/>
          </a:ln>
        </p:spPr>
      </p:pic>
      <p:sp>
        <p:nvSpPr>
          <p:cNvPr id="20" name="Google Shape;110;p20">
            <a:extLst>
              <a:ext uri="{FF2B5EF4-FFF2-40B4-BE49-F238E27FC236}">
                <a16:creationId xmlns:a16="http://schemas.microsoft.com/office/drawing/2014/main" id="{B7170352-1834-45B6-B548-85AB7214D5C3}"/>
              </a:ext>
            </a:extLst>
          </p:cNvPr>
          <p:cNvSpPr/>
          <p:nvPr/>
        </p:nvSpPr>
        <p:spPr>
          <a:xfrm>
            <a:off x="5756565" y="1339268"/>
            <a:ext cx="1732332" cy="1783235"/>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A</a:t>
            </a:r>
            <a:endParaRPr sz="2400"/>
          </a:p>
        </p:txBody>
      </p:sp>
      <p:sp>
        <p:nvSpPr>
          <p:cNvPr id="21" name="TextBox 20">
            <a:extLst>
              <a:ext uri="{FF2B5EF4-FFF2-40B4-BE49-F238E27FC236}">
                <a16:creationId xmlns:a16="http://schemas.microsoft.com/office/drawing/2014/main" id="{E8073783-04E7-4026-884D-D3196DDB7674}"/>
              </a:ext>
            </a:extLst>
          </p:cNvPr>
          <p:cNvSpPr txBox="1"/>
          <p:nvPr/>
        </p:nvSpPr>
        <p:spPr>
          <a:xfrm>
            <a:off x="4742206" y="850917"/>
            <a:ext cx="4017530" cy="369332"/>
          </a:xfrm>
          <a:prstGeom prst="rect">
            <a:avLst/>
          </a:prstGeom>
          <a:noFill/>
        </p:spPr>
        <p:txBody>
          <a:bodyPr wrap="square" rtlCol="0">
            <a:spAutoFit/>
          </a:bodyPr>
          <a:lstStyle/>
          <a:p>
            <a:r>
              <a:rPr lang="en-US" sz="1800" b="1" dirty="0">
                <a:solidFill>
                  <a:schemeClr val="bg1"/>
                </a:solidFill>
                <a:latin typeface="Abel" panose="020B0604020202020204" charset="0"/>
                <a:cs typeface="Arial" panose="020B0604020202020204" pitchFamily="34" charset="0"/>
              </a:rPr>
              <a:t>Both cities humidity: 15 days average</a:t>
            </a:r>
          </a:p>
        </p:txBody>
      </p:sp>
    </p:spTree>
    <p:extLst>
      <p:ext uri="{BB962C8B-B14F-4D97-AF65-F5344CB8AC3E}">
        <p14:creationId xmlns:p14="http://schemas.microsoft.com/office/powerpoint/2010/main" val="174860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Methodology</a:t>
            </a:r>
          </a:p>
        </p:txBody>
      </p:sp>
      <p:sp>
        <p:nvSpPr>
          <p:cNvPr id="44" name="Google Shape;92;p19">
            <a:extLst>
              <a:ext uri="{FF2B5EF4-FFF2-40B4-BE49-F238E27FC236}">
                <a16:creationId xmlns:a16="http://schemas.microsoft.com/office/drawing/2014/main" id="{EFB1EBB1-7B1B-4058-896D-AA32B1E80E28}"/>
              </a:ext>
            </a:extLst>
          </p:cNvPr>
          <p:cNvSpPr txBox="1"/>
          <p:nvPr/>
        </p:nvSpPr>
        <p:spPr>
          <a:xfrm>
            <a:off x="-72519" y="2437133"/>
            <a:ext cx="3106666" cy="2769959"/>
          </a:xfrm>
          <a:prstGeom prst="rect">
            <a:avLst/>
          </a:prstGeom>
          <a:noFill/>
          <a:ln>
            <a:noFill/>
          </a:ln>
        </p:spPr>
        <p:txBody>
          <a:bodyPr spcFirstLastPara="1" wrap="square" lIns="91425" tIns="91425" rIns="91425" bIns="91425" anchor="t" anchorCtr="0">
            <a:spAutoFit/>
          </a:bodyPr>
          <a:lstStyle/>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15 days average temperature and humidity up to the day before as this is usually the virus incubation period</a:t>
            </a:r>
          </a:p>
          <a:p>
            <a:pPr marL="444500" lvl="0" indent="-285750" rtl="0">
              <a:spcBef>
                <a:spcPts val="0"/>
              </a:spcBef>
              <a:spcAft>
                <a:spcPts val="0"/>
              </a:spcAft>
              <a:buClr>
                <a:schemeClr val="bg1"/>
              </a:buClr>
              <a:buSzPct val="83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New cases per 100K to compare same size of population</a:t>
            </a:r>
          </a:p>
          <a:p>
            <a:pPr marL="444500" lvl="0" indent="-285750" rtl="0">
              <a:spcBef>
                <a:spcPts val="0"/>
              </a:spcBef>
              <a:spcAft>
                <a:spcPts val="0"/>
              </a:spcAft>
              <a:buClr>
                <a:schemeClr val="bg1"/>
              </a:buClr>
              <a:buSzPct val="83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3000"/>
              <a:buFont typeface="Arial" panose="020B0604020202020204" pitchFamily="34" charset="0"/>
              <a:buChar char="•"/>
            </a:pPr>
            <a:r>
              <a:rPr lang="en-US" dirty="0">
                <a:solidFill>
                  <a:schemeClr val="bg1"/>
                </a:solidFill>
                <a:latin typeface="Abel" panose="020B0604020202020204" charset="0"/>
              </a:rPr>
              <a:t>Moving 7 days average of new cases per 100K to smooth out any reporting anomalies </a:t>
            </a:r>
          </a:p>
          <a:p>
            <a:pPr marL="457200" lvl="0" indent="0" rtl="0">
              <a:spcBef>
                <a:spcPts val="0"/>
              </a:spcBef>
              <a:spcAft>
                <a:spcPts val="0"/>
              </a:spcAft>
              <a:buNone/>
            </a:pPr>
            <a:r>
              <a:rPr lang="en" dirty="0">
                <a:solidFill>
                  <a:schemeClr val="bg1"/>
                </a:solidFill>
                <a:latin typeface="Abel" panose="020B0604020202020204" charset="0"/>
              </a:rPr>
              <a:t> </a:t>
            </a:r>
            <a:endParaRPr dirty="0">
              <a:solidFill>
                <a:schemeClr val="bg1"/>
              </a:solidFill>
              <a:latin typeface="Abel" panose="020B0604020202020204" charset="0"/>
            </a:endParaRPr>
          </a:p>
        </p:txBody>
      </p:sp>
      <p:sp>
        <p:nvSpPr>
          <p:cNvPr id="46" name="Google Shape;92;p19">
            <a:extLst>
              <a:ext uri="{FF2B5EF4-FFF2-40B4-BE49-F238E27FC236}">
                <a16:creationId xmlns:a16="http://schemas.microsoft.com/office/drawing/2014/main" id="{03C15A24-AC7B-4E6F-9497-50DFC207B12C}"/>
              </a:ext>
            </a:extLst>
          </p:cNvPr>
          <p:cNvSpPr txBox="1"/>
          <p:nvPr/>
        </p:nvSpPr>
        <p:spPr>
          <a:xfrm>
            <a:off x="5548671" y="843398"/>
            <a:ext cx="3595329" cy="4493508"/>
          </a:xfrm>
          <a:prstGeom prst="rect">
            <a:avLst/>
          </a:prstGeom>
          <a:noFill/>
          <a:ln>
            <a:noFill/>
          </a:ln>
        </p:spPr>
        <p:txBody>
          <a:bodyPr spcFirstLastPara="1" wrap="square" lIns="91425" tIns="91425" rIns="91425" bIns="91425" anchor="t" anchorCtr="0">
            <a:spAutoFit/>
          </a:bodyPr>
          <a:lstStyle/>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We ran correlations to validate the strength of the relationship between the variables.</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We ran multiple regressions using three cuts of data one for each city and one combined. For the combined, we added “</a:t>
            </a:r>
            <a:r>
              <a:rPr lang="en-US" dirty="0" err="1">
                <a:solidFill>
                  <a:schemeClr val="bg1"/>
                </a:solidFill>
                <a:latin typeface="Abel" panose="020B0604020202020204" charset="0"/>
              </a:rPr>
              <a:t>is_New</a:t>
            </a:r>
            <a:r>
              <a:rPr lang="en-US" dirty="0">
                <a:solidFill>
                  <a:schemeClr val="bg1"/>
                </a:solidFill>
                <a:latin typeface="Abel" panose="020B0604020202020204" charset="0"/>
              </a:rPr>
              <a:t> York flag” (1= NY, 0=SP)</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0" indent="-285750" rtl="0">
              <a:spcBef>
                <a:spcPts val="0"/>
              </a:spcBef>
              <a:spcAft>
                <a:spcPts val="0"/>
              </a:spcAft>
              <a:buClr>
                <a:schemeClr val="bg1"/>
              </a:buClr>
              <a:buSzPct val="85000"/>
              <a:buFont typeface="Arial" panose="020B0604020202020204" pitchFamily="34" charset="0"/>
              <a:buChar char="•"/>
            </a:pPr>
            <a:r>
              <a:rPr lang="en-US" dirty="0">
                <a:solidFill>
                  <a:schemeClr val="bg1"/>
                </a:solidFill>
                <a:latin typeface="Abel" panose="020B0604020202020204" charset="0"/>
              </a:rPr>
              <a:t>Selected date range is from Feb 29,2020 to May 16,2021</a:t>
            </a:r>
          </a:p>
          <a:p>
            <a:pPr marL="444500" lvl="0" indent="-285750" rtl="0">
              <a:spcBef>
                <a:spcPts val="0"/>
              </a:spcBef>
              <a:spcAft>
                <a:spcPts val="0"/>
              </a:spcAft>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1" indent="-285750">
              <a:buClr>
                <a:schemeClr val="bg1"/>
              </a:buClr>
              <a:buSzPct val="85000"/>
              <a:buFont typeface="Arial" panose="020B0604020202020204" pitchFamily="34" charset="0"/>
              <a:buChar char="•"/>
            </a:pPr>
            <a:r>
              <a:rPr lang="en-US" dirty="0">
                <a:solidFill>
                  <a:schemeClr val="bg1"/>
                </a:solidFill>
                <a:latin typeface="Abel" panose="020B0604020202020204" charset="0"/>
              </a:rPr>
              <a:t>Compared Regressions with train and test vs no test.</a:t>
            </a:r>
          </a:p>
          <a:p>
            <a:pPr marL="444500" lvl="1" indent="-285750">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5" indent="-285750">
              <a:buClr>
                <a:schemeClr val="bg1"/>
              </a:buClr>
              <a:buSzPct val="85000"/>
              <a:buFont typeface="Arial" panose="020B0604020202020204" pitchFamily="34" charset="0"/>
              <a:buChar char="•"/>
            </a:pPr>
            <a:r>
              <a:rPr lang="en-US" dirty="0">
                <a:solidFill>
                  <a:schemeClr val="bg1"/>
                </a:solidFill>
                <a:latin typeface="Abel" panose="020B0604020202020204" charset="0"/>
              </a:rPr>
              <a:t>Trained using Feb 29,2020 to Apr 15,2021 for training </a:t>
            </a:r>
          </a:p>
          <a:p>
            <a:pPr marL="444500" lvl="5" indent="-285750">
              <a:buClr>
                <a:schemeClr val="bg1"/>
              </a:buClr>
              <a:buSzPct val="85000"/>
              <a:buFont typeface="Arial" panose="020B0604020202020204" pitchFamily="34" charset="0"/>
              <a:buChar char="•"/>
            </a:pPr>
            <a:endParaRPr lang="en-US" dirty="0">
              <a:solidFill>
                <a:schemeClr val="bg1"/>
              </a:solidFill>
              <a:latin typeface="Abel" panose="020B0604020202020204" charset="0"/>
            </a:endParaRPr>
          </a:p>
          <a:p>
            <a:pPr marL="444500" lvl="5" indent="-285750">
              <a:buClr>
                <a:schemeClr val="bg1"/>
              </a:buClr>
              <a:buSzPct val="85000"/>
              <a:buFont typeface="Arial" panose="020B0604020202020204" pitchFamily="34" charset="0"/>
              <a:buChar char="•"/>
            </a:pPr>
            <a:r>
              <a:rPr lang="en-US" dirty="0">
                <a:solidFill>
                  <a:schemeClr val="bg1"/>
                </a:solidFill>
                <a:latin typeface="Abel" panose="020B0604020202020204" charset="0"/>
              </a:rPr>
              <a:t>Tested using data from Apr 16 to May 16 2021</a:t>
            </a:r>
          </a:p>
          <a:p>
            <a:pPr marL="158750" lvl="7">
              <a:buClr>
                <a:schemeClr val="bg1"/>
              </a:buClr>
              <a:buSzPct val="85000"/>
            </a:pPr>
            <a:endParaRPr lang="en-US" dirty="0">
              <a:solidFill>
                <a:schemeClr val="bg1"/>
              </a:solidFill>
              <a:latin typeface="Abel" panose="020B0604020202020204" charset="0"/>
            </a:endParaRPr>
          </a:p>
        </p:txBody>
      </p:sp>
      <p:graphicFrame>
        <p:nvGraphicFramePr>
          <p:cNvPr id="2" name="Diagram 1">
            <a:extLst>
              <a:ext uri="{FF2B5EF4-FFF2-40B4-BE49-F238E27FC236}">
                <a16:creationId xmlns:a16="http://schemas.microsoft.com/office/drawing/2014/main" id="{25A92F58-E6F4-470C-9303-1C54A627DF2C}"/>
              </a:ext>
            </a:extLst>
          </p:cNvPr>
          <p:cNvGraphicFramePr/>
          <p:nvPr>
            <p:extLst>
              <p:ext uri="{D42A27DB-BD31-4B8C-83A1-F6EECF244321}">
                <p14:modId xmlns:p14="http://schemas.microsoft.com/office/powerpoint/2010/main" val="2346253941"/>
              </p:ext>
            </p:extLst>
          </p:nvPr>
        </p:nvGraphicFramePr>
        <p:xfrm>
          <a:off x="2673854" y="1220249"/>
          <a:ext cx="3262818" cy="2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994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B65C9F-22F6-412C-90AB-AC9787199D67}"/>
              </a:ext>
            </a:extLst>
          </p:cNvPr>
          <p:cNvPicPr>
            <a:picLocks noChangeAspect="1"/>
          </p:cNvPicPr>
          <p:nvPr/>
        </p:nvPicPr>
        <p:blipFill>
          <a:blip r:embed="rId3"/>
          <a:stretch>
            <a:fillRect/>
          </a:stretch>
        </p:blipFill>
        <p:spPr>
          <a:xfrm>
            <a:off x="124835" y="1226453"/>
            <a:ext cx="3570100" cy="3688446"/>
          </a:xfrm>
          <a:prstGeom prst="rect">
            <a:avLst/>
          </a:prstGeom>
        </p:spPr>
      </p:pic>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7696056" cy="665100"/>
          </a:xfrm>
        </p:spPr>
        <p:txBody>
          <a:bodyPr/>
          <a:lstStyle/>
          <a:p>
            <a:r>
              <a:rPr lang="en-CA" dirty="0"/>
              <a:t>Correlation Analysis- Combined Data</a:t>
            </a:r>
          </a:p>
        </p:txBody>
      </p:sp>
      <p:grpSp>
        <p:nvGrpSpPr>
          <p:cNvPr id="6" name="Group 5">
            <a:extLst>
              <a:ext uri="{FF2B5EF4-FFF2-40B4-BE49-F238E27FC236}">
                <a16:creationId xmlns:a16="http://schemas.microsoft.com/office/drawing/2014/main" id="{F3377099-B671-4B18-AB5A-346FC1853880}"/>
              </a:ext>
            </a:extLst>
          </p:cNvPr>
          <p:cNvGrpSpPr/>
          <p:nvPr/>
        </p:nvGrpSpPr>
        <p:grpSpPr>
          <a:xfrm>
            <a:off x="977109" y="4749980"/>
            <a:ext cx="611837" cy="215444"/>
            <a:chOff x="3711391" y="1307581"/>
            <a:chExt cx="611837" cy="215444"/>
          </a:xfrm>
        </p:grpSpPr>
        <p:sp>
          <p:nvSpPr>
            <p:cNvPr id="4" name="Oval 3">
              <a:extLst>
                <a:ext uri="{FF2B5EF4-FFF2-40B4-BE49-F238E27FC236}">
                  <a16:creationId xmlns:a16="http://schemas.microsoft.com/office/drawing/2014/main" id="{FFDD455A-D5AC-4500-8E50-3B9022E27C7A}"/>
                </a:ext>
              </a:extLst>
            </p:cNvPr>
            <p:cNvSpPr/>
            <p:nvPr/>
          </p:nvSpPr>
          <p:spPr>
            <a:xfrm>
              <a:off x="3711391" y="1378324"/>
              <a:ext cx="80682" cy="73958"/>
            </a:xfrm>
            <a:prstGeom prst="ellipse">
              <a:avLst/>
            </a:prstGeom>
            <a:solidFill>
              <a:srgbClr val="DC8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5DBA75E7-73D8-4F68-9478-F90506D2EDB7}"/>
                </a:ext>
              </a:extLst>
            </p:cNvPr>
            <p:cNvSpPr txBox="1"/>
            <p:nvPr/>
          </p:nvSpPr>
          <p:spPr>
            <a:xfrm>
              <a:off x="3751729" y="1307581"/>
              <a:ext cx="571499" cy="215444"/>
            </a:xfrm>
            <a:prstGeom prst="rect">
              <a:avLst/>
            </a:prstGeom>
            <a:noFill/>
          </p:spPr>
          <p:txBody>
            <a:bodyPr wrap="square" rtlCol="0">
              <a:spAutoFit/>
            </a:bodyPr>
            <a:lstStyle/>
            <a:p>
              <a:r>
                <a:rPr lang="en-US" sz="800" b="1" dirty="0">
                  <a:solidFill>
                    <a:schemeClr val="tx1"/>
                  </a:solidFill>
                  <a:latin typeface="Abel" panose="020B0604020202020204" charset="0"/>
                </a:rPr>
                <a:t>New York</a:t>
              </a:r>
              <a:endParaRPr lang="en-CA" sz="800" b="1" dirty="0">
                <a:solidFill>
                  <a:schemeClr val="tx1"/>
                </a:solidFill>
                <a:latin typeface="Abel" panose="020B0604020202020204" charset="0"/>
              </a:endParaRPr>
            </a:p>
          </p:txBody>
        </p:sp>
      </p:grpSp>
      <p:grpSp>
        <p:nvGrpSpPr>
          <p:cNvPr id="8" name="Group 7">
            <a:extLst>
              <a:ext uri="{FF2B5EF4-FFF2-40B4-BE49-F238E27FC236}">
                <a16:creationId xmlns:a16="http://schemas.microsoft.com/office/drawing/2014/main" id="{53955D6B-1D3A-4CB0-8C4C-89CB77112CF4}"/>
              </a:ext>
            </a:extLst>
          </p:cNvPr>
          <p:cNvGrpSpPr/>
          <p:nvPr/>
        </p:nvGrpSpPr>
        <p:grpSpPr>
          <a:xfrm>
            <a:off x="1804867" y="4749980"/>
            <a:ext cx="611837" cy="215444"/>
            <a:chOff x="3711391" y="1307581"/>
            <a:chExt cx="611837" cy="215444"/>
          </a:xfrm>
        </p:grpSpPr>
        <p:sp>
          <p:nvSpPr>
            <p:cNvPr id="9" name="Oval 8">
              <a:extLst>
                <a:ext uri="{FF2B5EF4-FFF2-40B4-BE49-F238E27FC236}">
                  <a16:creationId xmlns:a16="http://schemas.microsoft.com/office/drawing/2014/main" id="{2718440A-4312-4712-96BE-A38357DE414B}"/>
                </a:ext>
              </a:extLst>
            </p:cNvPr>
            <p:cNvSpPr/>
            <p:nvPr/>
          </p:nvSpPr>
          <p:spPr>
            <a:xfrm>
              <a:off x="3711391" y="1378324"/>
              <a:ext cx="80682" cy="7395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1">
                <a:solidFill>
                  <a:schemeClr val="tx1"/>
                </a:solidFill>
              </a:endParaRPr>
            </a:p>
          </p:txBody>
        </p:sp>
        <p:sp>
          <p:nvSpPr>
            <p:cNvPr id="10" name="TextBox 9">
              <a:extLst>
                <a:ext uri="{FF2B5EF4-FFF2-40B4-BE49-F238E27FC236}">
                  <a16:creationId xmlns:a16="http://schemas.microsoft.com/office/drawing/2014/main" id="{B1254A78-A873-42E1-805F-0E9374B7790E}"/>
                </a:ext>
              </a:extLst>
            </p:cNvPr>
            <p:cNvSpPr txBox="1"/>
            <p:nvPr/>
          </p:nvSpPr>
          <p:spPr>
            <a:xfrm>
              <a:off x="3751729" y="1307581"/>
              <a:ext cx="571499" cy="215444"/>
            </a:xfrm>
            <a:prstGeom prst="rect">
              <a:avLst/>
            </a:prstGeom>
            <a:noFill/>
          </p:spPr>
          <p:txBody>
            <a:bodyPr wrap="square" rtlCol="0">
              <a:spAutoFit/>
            </a:bodyPr>
            <a:lstStyle/>
            <a:p>
              <a:r>
                <a:rPr lang="en-US" sz="800" b="1" dirty="0">
                  <a:solidFill>
                    <a:schemeClr val="tx1"/>
                  </a:solidFill>
                  <a:latin typeface="Abel" panose="020B0604020202020204" charset="0"/>
                </a:rPr>
                <a:t>Sao Paulo</a:t>
              </a:r>
              <a:endParaRPr lang="en-CA" sz="800" b="1" dirty="0">
                <a:solidFill>
                  <a:schemeClr val="tx1"/>
                </a:solidFill>
                <a:latin typeface="Abel" panose="020B0604020202020204" charset="0"/>
              </a:endParaRPr>
            </a:p>
          </p:txBody>
        </p:sp>
      </p:grpSp>
      <p:sp>
        <p:nvSpPr>
          <p:cNvPr id="15" name="TextBox 14">
            <a:extLst>
              <a:ext uri="{FF2B5EF4-FFF2-40B4-BE49-F238E27FC236}">
                <a16:creationId xmlns:a16="http://schemas.microsoft.com/office/drawing/2014/main" id="{7E508513-47C7-43D4-AE18-398C7D8675DB}"/>
              </a:ext>
            </a:extLst>
          </p:cNvPr>
          <p:cNvSpPr txBox="1"/>
          <p:nvPr/>
        </p:nvSpPr>
        <p:spPr>
          <a:xfrm>
            <a:off x="180814" y="738705"/>
            <a:ext cx="370729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Both cities : New Cases with temperature &amp; Humidity </a:t>
            </a:r>
          </a:p>
          <a:p>
            <a:r>
              <a:rPr lang="en-US" sz="1200" b="1" dirty="0">
                <a:solidFill>
                  <a:schemeClr val="bg1"/>
                </a:solidFill>
                <a:latin typeface="Abel" panose="020B0604020202020204" charset="0"/>
                <a:cs typeface="Arial" panose="020B0604020202020204" pitchFamily="34" charset="0"/>
              </a:rPr>
              <a:t>( 15 days average)</a:t>
            </a:r>
          </a:p>
        </p:txBody>
      </p:sp>
      <p:sp>
        <p:nvSpPr>
          <p:cNvPr id="18" name="TextBox 17">
            <a:extLst>
              <a:ext uri="{FF2B5EF4-FFF2-40B4-BE49-F238E27FC236}">
                <a16:creationId xmlns:a16="http://schemas.microsoft.com/office/drawing/2014/main" id="{304318B8-DD4C-4A64-B136-A61FCC50FF7C}"/>
              </a:ext>
            </a:extLst>
          </p:cNvPr>
          <p:cNvSpPr txBox="1"/>
          <p:nvPr/>
        </p:nvSpPr>
        <p:spPr>
          <a:xfrm>
            <a:off x="3787344" y="1648781"/>
            <a:ext cx="398881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New York only: </a:t>
            </a:r>
          </a:p>
          <a:p>
            <a:r>
              <a:rPr lang="en-US" sz="1200" b="1" dirty="0">
                <a:solidFill>
                  <a:schemeClr val="bg1"/>
                </a:solidFill>
                <a:latin typeface="Abel" panose="020B0604020202020204" charset="0"/>
                <a:cs typeface="Arial" panose="020B0604020202020204" pitchFamily="34" charset="0"/>
              </a:rPr>
              <a:t>New Cases with temperature &amp; Humidity ( 15 days average)</a:t>
            </a:r>
          </a:p>
        </p:txBody>
      </p:sp>
      <p:sp>
        <p:nvSpPr>
          <p:cNvPr id="20" name="TextBox 19">
            <a:extLst>
              <a:ext uri="{FF2B5EF4-FFF2-40B4-BE49-F238E27FC236}">
                <a16:creationId xmlns:a16="http://schemas.microsoft.com/office/drawing/2014/main" id="{BA12C0DE-D70C-4EDE-B8FE-44E2F3512B36}"/>
              </a:ext>
            </a:extLst>
          </p:cNvPr>
          <p:cNvSpPr txBox="1"/>
          <p:nvPr/>
        </p:nvSpPr>
        <p:spPr>
          <a:xfrm>
            <a:off x="3787344" y="2922876"/>
            <a:ext cx="3988811" cy="461665"/>
          </a:xfrm>
          <a:prstGeom prst="rect">
            <a:avLst/>
          </a:prstGeom>
          <a:noFill/>
        </p:spPr>
        <p:txBody>
          <a:bodyPr wrap="square" rtlCol="0">
            <a:spAutoFit/>
          </a:bodyPr>
          <a:lstStyle/>
          <a:p>
            <a:r>
              <a:rPr lang="en-US" sz="1200" b="1" dirty="0">
                <a:solidFill>
                  <a:schemeClr val="bg1"/>
                </a:solidFill>
                <a:latin typeface="Abel" panose="020B0604020202020204" charset="0"/>
                <a:cs typeface="Arial" panose="020B0604020202020204" pitchFamily="34" charset="0"/>
              </a:rPr>
              <a:t>Sao Paulo only: </a:t>
            </a:r>
          </a:p>
          <a:p>
            <a:r>
              <a:rPr lang="en-US" sz="1200" b="1" dirty="0">
                <a:solidFill>
                  <a:schemeClr val="bg1"/>
                </a:solidFill>
                <a:latin typeface="Abel" panose="020B0604020202020204" charset="0"/>
                <a:cs typeface="Arial" panose="020B0604020202020204" pitchFamily="34" charset="0"/>
              </a:rPr>
              <a:t>New Cases with temperature &amp; Humidity ( 15 days average)</a:t>
            </a:r>
          </a:p>
        </p:txBody>
      </p:sp>
      <p:sp>
        <p:nvSpPr>
          <p:cNvPr id="24" name="TextBox 23">
            <a:extLst>
              <a:ext uri="{FF2B5EF4-FFF2-40B4-BE49-F238E27FC236}">
                <a16:creationId xmlns:a16="http://schemas.microsoft.com/office/drawing/2014/main" id="{46F25A32-960F-4852-AAC3-9212EFFC75EC}"/>
              </a:ext>
            </a:extLst>
          </p:cNvPr>
          <p:cNvSpPr txBox="1"/>
          <p:nvPr/>
        </p:nvSpPr>
        <p:spPr>
          <a:xfrm>
            <a:off x="3818212" y="4288352"/>
            <a:ext cx="5148045" cy="1015663"/>
          </a:xfrm>
          <a:prstGeom prst="rect">
            <a:avLst/>
          </a:prstGeom>
          <a:noFill/>
        </p:spPr>
        <p:txBody>
          <a:bodyPr wrap="square">
            <a:spAutoFit/>
          </a:bodyPr>
          <a:lstStyle/>
          <a:p>
            <a:pPr marL="171450" lvl="0" indent="-171450" algn="just" rtl="0">
              <a:spcBef>
                <a:spcPts val="0"/>
              </a:spcBef>
              <a:spcAft>
                <a:spcPts val="0"/>
              </a:spcAft>
              <a:buClr>
                <a:schemeClr val="bg1"/>
              </a:buClr>
              <a:buFont typeface="Arial" panose="020B0604020202020204" pitchFamily="34" charset="0"/>
              <a:buChar char="•"/>
            </a:pPr>
            <a:r>
              <a:rPr lang="en-US" sz="1200" b="1" dirty="0">
                <a:solidFill>
                  <a:schemeClr val="bg1"/>
                </a:solidFill>
                <a:latin typeface="Abel" panose="020B0604020202020204" charset="0"/>
                <a:cs typeface="Arial" panose="020B0604020202020204" pitchFamily="34" charset="0"/>
              </a:rPr>
              <a:t>Temperature: </a:t>
            </a:r>
            <a:r>
              <a:rPr lang="en-US" sz="1200" dirty="0">
                <a:solidFill>
                  <a:schemeClr val="bg1"/>
                </a:solidFill>
                <a:latin typeface="Abel" panose="020B0604020202020204" charset="0"/>
                <a:cs typeface="Arial" panose="020B0604020202020204" pitchFamily="34" charset="0"/>
              </a:rPr>
              <a:t>No. of cases in SP do not follow a trend, while NY does. This confirms that the data makes sense.</a:t>
            </a:r>
          </a:p>
          <a:p>
            <a:pPr marL="171450" indent="-171450" algn="just">
              <a:buClr>
                <a:schemeClr val="bg1"/>
              </a:buClr>
              <a:buFont typeface="Arial" panose="020B0604020202020204" pitchFamily="34" charset="0"/>
              <a:buChar char="•"/>
            </a:pPr>
            <a:r>
              <a:rPr lang="en-US" sz="1200" b="1" dirty="0">
                <a:solidFill>
                  <a:schemeClr val="bg1"/>
                </a:solidFill>
                <a:latin typeface="Abel" panose="020B0604020202020204" charset="0"/>
                <a:cs typeface="Arial" panose="020B0604020202020204" pitchFamily="34" charset="0"/>
              </a:rPr>
              <a:t>Humidity: </a:t>
            </a:r>
            <a:r>
              <a:rPr lang="en-US" sz="1200" dirty="0">
                <a:solidFill>
                  <a:schemeClr val="bg1"/>
                </a:solidFill>
                <a:latin typeface="Abel" panose="020B0604020202020204" charset="0"/>
                <a:cs typeface="Arial" panose="020B0604020202020204" pitchFamily="34" charset="0"/>
              </a:rPr>
              <a:t>There is no impact on the number of cases when humidity is considered for the analysis.  </a:t>
            </a:r>
          </a:p>
          <a:p>
            <a:pPr marL="0" lvl="0" indent="0" algn="just" rtl="0">
              <a:spcBef>
                <a:spcPts val="0"/>
              </a:spcBef>
              <a:spcAft>
                <a:spcPts val="0"/>
              </a:spcAft>
              <a:buNone/>
            </a:pPr>
            <a:endParaRPr lang="en-US" sz="1200" dirty="0">
              <a:solidFill>
                <a:schemeClr val="bg1"/>
              </a:solidFill>
              <a:latin typeface="Abel" panose="020B0604020202020204" charset="0"/>
              <a:cs typeface="Arial" panose="020B0604020202020204" pitchFamily="34" charset="0"/>
            </a:endParaRPr>
          </a:p>
        </p:txBody>
      </p:sp>
      <p:pic>
        <p:nvPicPr>
          <p:cNvPr id="29" name="Picture 28">
            <a:extLst>
              <a:ext uri="{FF2B5EF4-FFF2-40B4-BE49-F238E27FC236}">
                <a16:creationId xmlns:a16="http://schemas.microsoft.com/office/drawing/2014/main" id="{465447F1-345B-4705-9EBF-0EE34138E519}"/>
              </a:ext>
            </a:extLst>
          </p:cNvPr>
          <p:cNvPicPr>
            <a:picLocks noChangeAspect="1"/>
          </p:cNvPicPr>
          <p:nvPr/>
        </p:nvPicPr>
        <p:blipFill>
          <a:blip r:embed="rId4"/>
          <a:stretch>
            <a:fillRect/>
          </a:stretch>
        </p:blipFill>
        <p:spPr>
          <a:xfrm>
            <a:off x="3882637" y="1083926"/>
            <a:ext cx="5023860" cy="532508"/>
          </a:xfrm>
          <a:prstGeom prst="rect">
            <a:avLst/>
          </a:prstGeom>
        </p:spPr>
      </p:pic>
      <p:pic>
        <p:nvPicPr>
          <p:cNvPr id="31" name="Picture 30">
            <a:extLst>
              <a:ext uri="{FF2B5EF4-FFF2-40B4-BE49-F238E27FC236}">
                <a16:creationId xmlns:a16="http://schemas.microsoft.com/office/drawing/2014/main" id="{7636540E-5FFF-456E-B1B0-4D926FCDDF2E}"/>
              </a:ext>
            </a:extLst>
          </p:cNvPr>
          <p:cNvPicPr>
            <a:picLocks noChangeAspect="1"/>
          </p:cNvPicPr>
          <p:nvPr/>
        </p:nvPicPr>
        <p:blipFill>
          <a:blip r:embed="rId5"/>
          <a:stretch>
            <a:fillRect/>
          </a:stretch>
        </p:blipFill>
        <p:spPr>
          <a:xfrm>
            <a:off x="3882638" y="2178240"/>
            <a:ext cx="5023860" cy="540372"/>
          </a:xfrm>
          <a:prstGeom prst="rect">
            <a:avLst/>
          </a:prstGeom>
        </p:spPr>
      </p:pic>
      <p:pic>
        <p:nvPicPr>
          <p:cNvPr id="33" name="Picture 32">
            <a:extLst>
              <a:ext uri="{FF2B5EF4-FFF2-40B4-BE49-F238E27FC236}">
                <a16:creationId xmlns:a16="http://schemas.microsoft.com/office/drawing/2014/main" id="{2B7034D3-463A-4841-8206-7DA2911B180C}"/>
              </a:ext>
            </a:extLst>
          </p:cNvPr>
          <p:cNvPicPr>
            <a:picLocks noChangeAspect="1"/>
          </p:cNvPicPr>
          <p:nvPr/>
        </p:nvPicPr>
        <p:blipFill>
          <a:blip r:embed="rId6"/>
          <a:stretch>
            <a:fillRect/>
          </a:stretch>
        </p:blipFill>
        <p:spPr>
          <a:xfrm>
            <a:off x="3882637" y="3422408"/>
            <a:ext cx="5023860" cy="518972"/>
          </a:xfrm>
          <a:prstGeom prst="rect">
            <a:avLst/>
          </a:prstGeom>
        </p:spPr>
      </p:pic>
    </p:spTree>
    <p:extLst>
      <p:ext uri="{BB962C8B-B14F-4D97-AF65-F5344CB8AC3E}">
        <p14:creationId xmlns:p14="http://schemas.microsoft.com/office/powerpoint/2010/main" val="2184470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FB3A634-7B1B-49D5-A644-EFD19F8D2757}"/>
              </a:ext>
            </a:extLst>
          </p:cNvPr>
          <p:cNvSpPr>
            <a:spLocks noGrp="1"/>
          </p:cNvSpPr>
          <p:nvPr>
            <p:ph type="title"/>
          </p:nvPr>
        </p:nvSpPr>
        <p:spPr>
          <a:xfrm>
            <a:off x="124835" y="47523"/>
            <a:ext cx="8895794" cy="665100"/>
          </a:xfrm>
        </p:spPr>
        <p:txBody>
          <a:bodyPr/>
          <a:lstStyle/>
          <a:p>
            <a:r>
              <a:rPr lang="en-CA" sz="3200" dirty="0"/>
              <a:t>Regression Models </a:t>
            </a:r>
            <a:r>
              <a:rPr lang="en-CA" sz="1800" dirty="0"/>
              <a:t>(Train on all 14.5 months data)</a:t>
            </a:r>
          </a:p>
        </p:txBody>
      </p:sp>
      <p:graphicFrame>
        <p:nvGraphicFramePr>
          <p:cNvPr id="2" name="Table 1">
            <a:extLst>
              <a:ext uri="{FF2B5EF4-FFF2-40B4-BE49-F238E27FC236}">
                <a16:creationId xmlns:a16="http://schemas.microsoft.com/office/drawing/2014/main" id="{8572DC79-FC41-44C4-90B8-E416AA765C65}"/>
              </a:ext>
            </a:extLst>
          </p:cNvPr>
          <p:cNvGraphicFramePr>
            <a:graphicFrameLocks noGrp="1"/>
          </p:cNvGraphicFramePr>
          <p:nvPr>
            <p:extLst>
              <p:ext uri="{D42A27DB-BD31-4B8C-83A1-F6EECF244321}">
                <p14:modId xmlns:p14="http://schemas.microsoft.com/office/powerpoint/2010/main" val="1081596250"/>
              </p:ext>
            </p:extLst>
          </p:nvPr>
        </p:nvGraphicFramePr>
        <p:xfrm>
          <a:off x="2585006" y="804060"/>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Both Cities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48.809054423686256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0.3177470498469601</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-0.67294798 -0.02484348 -10.39035159]]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[29.84871747]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15" name="Table 14">
            <a:extLst>
              <a:ext uri="{FF2B5EF4-FFF2-40B4-BE49-F238E27FC236}">
                <a16:creationId xmlns:a16="http://schemas.microsoft.com/office/drawing/2014/main" id="{26CECDCE-7160-4C35-B794-D85D483E2668}"/>
              </a:ext>
            </a:extLst>
          </p:cNvPr>
          <p:cNvGraphicFramePr>
            <a:graphicFrameLocks noGrp="1"/>
          </p:cNvGraphicFramePr>
          <p:nvPr>
            <p:extLst>
              <p:ext uri="{D42A27DB-BD31-4B8C-83A1-F6EECF244321}">
                <p14:modId xmlns:p14="http://schemas.microsoft.com/office/powerpoint/2010/main" val="534733497"/>
              </p:ext>
            </p:extLst>
          </p:nvPr>
        </p:nvGraphicFramePr>
        <p:xfrm>
          <a:off x="124835"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 on NY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26.13768873196065</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0.5995014517681266</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[[-0.79141555  0.14548759]]</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[10.08624177]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graphicFrame>
        <p:nvGraphicFramePr>
          <p:cNvPr id="22" name="Table 21">
            <a:extLst>
              <a:ext uri="{FF2B5EF4-FFF2-40B4-BE49-F238E27FC236}">
                <a16:creationId xmlns:a16="http://schemas.microsoft.com/office/drawing/2014/main" id="{8FDE1F10-D0D8-40E9-9699-9382084C1332}"/>
              </a:ext>
            </a:extLst>
          </p:cNvPr>
          <p:cNvGraphicFramePr>
            <a:graphicFrameLocks noGrp="1"/>
          </p:cNvGraphicFramePr>
          <p:nvPr>
            <p:extLst>
              <p:ext uri="{D42A27DB-BD31-4B8C-83A1-F6EECF244321}">
                <p14:modId xmlns:p14="http://schemas.microsoft.com/office/powerpoint/2010/main" val="2962908365"/>
              </p:ext>
            </p:extLst>
          </p:nvPr>
        </p:nvGraphicFramePr>
        <p:xfrm>
          <a:off x="4656188" y="2946368"/>
          <a:ext cx="4142365" cy="1767690"/>
        </p:xfrm>
        <a:graphic>
          <a:graphicData uri="http://schemas.openxmlformats.org/drawingml/2006/table">
            <a:tbl>
              <a:tblPr>
                <a:noFill/>
                <a:tableStyleId>{7CB57346-DEF9-49EB-BBFD-8B5FC17ECAB0}</a:tableStyleId>
              </a:tblPr>
              <a:tblGrid>
                <a:gridCol w="1503608">
                  <a:extLst>
                    <a:ext uri="{9D8B030D-6E8A-4147-A177-3AD203B41FA5}">
                      <a16:colId xmlns:a16="http://schemas.microsoft.com/office/drawing/2014/main" val="2415607626"/>
                    </a:ext>
                  </a:extLst>
                </a:gridCol>
                <a:gridCol w="2638757">
                  <a:extLst>
                    <a:ext uri="{9D8B030D-6E8A-4147-A177-3AD203B41FA5}">
                      <a16:colId xmlns:a16="http://schemas.microsoft.com/office/drawing/2014/main" val="1647220551"/>
                    </a:ext>
                  </a:extLst>
                </a:gridCol>
              </a:tblGrid>
              <a:tr h="0">
                <a:tc gridSpan="2">
                  <a:txBody>
                    <a:bodyPr/>
                    <a:lstStyle/>
                    <a:p>
                      <a:pPr marL="0" lvl="0" indent="0" algn="l" rtl="0">
                        <a:spcBef>
                          <a:spcPts val="0"/>
                        </a:spcBef>
                        <a:spcAft>
                          <a:spcPts val="0"/>
                        </a:spcAft>
                        <a:buNone/>
                      </a:pPr>
                      <a:r>
                        <a:rPr lang="en" sz="1400" b="1" dirty="0">
                          <a:solidFill>
                            <a:schemeClr val="lt1"/>
                          </a:solidFill>
                          <a:latin typeface="Abel" panose="020B0604020202020204" charset="0"/>
                          <a:cs typeface="Encode Sans Semi Condensed"/>
                          <a:sym typeface="Encode Sans Semi Condensed"/>
                        </a:rPr>
                        <a:t>Regressions on Sao Paulo data</a:t>
                      </a:r>
                      <a:endParaRPr sz="1400" b="1" dirty="0">
                        <a:solidFill>
                          <a:schemeClr val="lt1"/>
                        </a:solidFill>
                        <a:latin typeface="Abel" panose="020B0604020202020204" charset="0"/>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5000"/>
                        <a:lumOff val="75000"/>
                      </a:schemeClr>
                    </a:solidFill>
                  </a:tcPr>
                </a:tc>
                <a:tc hMerge="1">
                  <a:txBody>
                    <a:bodyPr/>
                    <a:lstStyle/>
                    <a:p>
                      <a:pPr marL="0" lvl="0" indent="0" algn="ctr" rtl="0">
                        <a:spcBef>
                          <a:spcPts val="0"/>
                        </a:spcBef>
                        <a:spcAft>
                          <a:spcPts val="0"/>
                        </a:spcAft>
                        <a:buNone/>
                      </a:pPr>
                      <a:r>
                        <a:rPr lang="en" sz="700" dirty="0">
                          <a:solidFill>
                            <a:schemeClr val="lt1"/>
                          </a:solidFill>
                          <a:latin typeface="Encode Sans Semi Condensed"/>
                          <a:ea typeface="Encode Sans Semi Condensed"/>
                          <a:cs typeface="Encode Sans Semi Condensed"/>
                          <a:sym typeface="Encode Sans Semi Condensed"/>
                        </a:rPr>
                        <a:t>Regressions on NY data</a:t>
                      </a:r>
                      <a:endParaRPr sz="700" dirty="0">
                        <a:solidFill>
                          <a:schemeClr val="lt1"/>
                        </a:solidFill>
                        <a:latin typeface="Encode Sans Semi Condensed"/>
                        <a:ea typeface="Encode Sans Semi Condensed"/>
                        <a:cs typeface="Encode Sans Semi Condensed"/>
                        <a:sym typeface="Encode Sans Semi Condensed"/>
                      </a:endParaRPr>
                    </a:p>
                  </a:txBody>
                  <a:tcPr marL="91425" marR="91425" marT="91425" marB="91425" anchor="ctr">
                    <a:lnL w="9525" cap="flat" cmpd="sng" algn="ctr">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2"/>
                      </a:solidFill>
                      <a:prstDash val="solid"/>
                      <a:round/>
                      <a:headEnd type="none" w="sm" len="sm"/>
                      <a:tailEnd type="none" w="sm" len="sm"/>
                    </a:lnB>
                    <a:solidFill>
                      <a:schemeClr val="accent1"/>
                    </a:solidFill>
                  </a:tcPr>
                </a:tc>
                <a:extLst>
                  <a:ext uri="{0D108BD9-81ED-4DB2-BD59-A6C34878D82A}">
                    <a16:rowId xmlns:a16="http://schemas.microsoft.com/office/drawing/2014/main" val="2246944593"/>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Mean squared error (MSE)</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62.72028045761924</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3158958"/>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Score/ R-squared (R2)</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0.05168768077673047</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577549"/>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Coefficients: </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[[ 0.40810781 -0.46844933]]</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3726"/>
                  </a:ext>
                </a:extLst>
              </a:tr>
              <a:tr h="0">
                <a:tc>
                  <a:txBody>
                    <a:bodyPr/>
                    <a:lstStyle/>
                    <a:p>
                      <a:pPr marL="0" lvl="0" indent="0" algn="l" rtl="0">
                        <a:spcBef>
                          <a:spcPts val="0"/>
                        </a:spcBef>
                        <a:spcAft>
                          <a:spcPts val="0"/>
                        </a:spcAft>
                        <a:buNone/>
                      </a:pPr>
                      <a:r>
                        <a:rPr lang="en-CA" sz="1050" dirty="0">
                          <a:solidFill>
                            <a:schemeClr val="bg1"/>
                          </a:solidFill>
                          <a:latin typeface="Abel" panose="020B0604020202020204" charset="0"/>
                        </a:rPr>
                        <a:t>Intercept:</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0" indent="0" algn="l" rtl="0">
                        <a:spcBef>
                          <a:spcPts val="0"/>
                        </a:spcBef>
                        <a:spcAft>
                          <a:spcPts val="0"/>
                        </a:spcAft>
                        <a:buNone/>
                      </a:pPr>
                      <a:r>
                        <a:rPr lang="en-CA" sz="1050" dirty="0">
                          <a:solidFill>
                            <a:schemeClr val="bg1"/>
                          </a:solidFill>
                          <a:latin typeface="Abel" panose="020B0604020202020204" charset="0"/>
                        </a:rPr>
                        <a:t>[39.0550793]</a:t>
                      </a:r>
                      <a:endParaRPr sz="1050" dirty="0">
                        <a:solidFill>
                          <a:schemeClr val="bg1"/>
                        </a:solidFill>
                        <a:latin typeface="Abel" panose="020B0604020202020204" charset="0"/>
                        <a:ea typeface="Encode Sans Semi Condensed"/>
                        <a:cs typeface="Encode Sans Semi Condensed"/>
                        <a:sym typeface="Encode Sans Semi Condensed"/>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345016"/>
                  </a:ext>
                </a:extLst>
              </a:tr>
            </a:tbl>
          </a:graphicData>
        </a:graphic>
      </p:graphicFrame>
      <p:sp>
        <p:nvSpPr>
          <p:cNvPr id="4" name="Flowchart: Connector 3">
            <a:extLst>
              <a:ext uri="{FF2B5EF4-FFF2-40B4-BE49-F238E27FC236}">
                <a16:creationId xmlns:a16="http://schemas.microsoft.com/office/drawing/2014/main" id="{B8ABC7E8-2341-46B1-91A5-98581C7003A6}"/>
              </a:ext>
            </a:extLst>
          </p:cNvPr>
          <p:cNvSpPr/>
          <p:nvPr/>
        </p:nvSpPr>
        <p:spPr>
          <a:xfrm>
            <a:off x="1835524" y="804060"/>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1</a:t>
            </a:r>
            <a:endParaRPr lang="en-CA" sz="1800" dirty="0">
              <a:latin typeface="Abel" panose="020B0604020202020204" charset="0"/>
            </a:endParaRPr>
          </a:p>
        </p:txBody>
      </p:sp>
      <p:sp>
        <p:nvSpPr>
          <p:cNvPr id="23" name="Flowchart: Connector 22">
            <a:extLst>
              <a:ext uri="{FF2B5EF4-FFF2-40B4-BE49-F238E27FC236}">
                <a16:creationId xmlns:a16="http://schemas.microsoft.com/office/drawing/2014/main" id="{92545833-9680-4819-9BBF-7719A529768F}"/>
              </a:ext>
            </a:extLst>
          </p:cNvPr>
          <p:cNvSpPr/>
          <p:nvPr/>
        </p:nvSpPr>
        <p:spPr>
          <a:xfrm>
            <a:off x="124835" y="2475650"/>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2</a:t>
            </a:r>
            <a:endParaRPr lang="en-CA" sz="1800" dirty="0">
              <a:latin typeface="Abel" panose="020B0604020202020204" charset="0"/>
            </a:endParaRPr>
          </a:p>
        </p:txBody>
      </p:sp>
      <p:sp>
        <p:nvSpPr>
          <p:cNvPr id="24" name="Flowchart: Connector 23">
            <a:extLst>
              <a:ext uri="{FF2B5EF4-FFF2-40B4-BE49-F238E27FC236}">
                <a16:creationId xmlns:a16="http://schemas.microsoft.com/office/drawing/2014/main" id="{2A3FDE6F-81CD-40A7-B696-12CB15CA7334}"/>
              </a:ext>
            </a:extLst>
          </p:cNvPr>
          <p:cNvSpPr/>
          <p:nvPr/>
        </p:nvSpPr>
        <p:spPr>
          <a:xfrm>
            <a:off x="8204276" y="2498593"/>
            <a:ext cx="376517" cy="379281"/>
          </a:xfrm>
          <a:prstGeom prst="flowChartConnector">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Abel" panose="020B0604020202020204" charset="0"/>
              </a:rPr>
              <a:t>3</a:t>
            </a:r>
            <a:endParaRPr lang="en-CA" sz="1800" dirty="0">
              <a:latin typeface="Abel" panose="020B0604020202020204" charset="0"/>
            </a:endParaRPr>
          </a:p>
        </p:txBody>
      </p:sp>
      <p:pic>
        <p:nvPicPr>
          <p:cNvPr id="18" name="Graphic 17" descr="Close">
            <a:extLst>
              <a:ext uri="{FF2B5EF4-FFF2-40B4-BE49-F238E27FC236}">
                <a16:creationId xmlns:a16="http://schemas.microsoft.com/office/drawing/2014/main" id="{D3AE46D6-1BCC-40BC-8200-FD3A7243BD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7374" y="775265"/>
            <a:ext cx="436869" cy="436869"/>
          </a:xfrm>
          <a:prstGeom prst="rect">
            <a:avLst/>
          </a:prstGeom>
        </p:spPr>
      </p:pic>
      <p:pic>
        <p:nvPicPr>
          <p:cNvPr id="19" name="Graphic 18" descr="Close">
            <a:extLst>
              <a:ext uri="{FF2B5EF4-FFF2-40B4-BE49-F238E27FC236}">
                <a16:creationId xmlns:a16="http://schemas.microsoft.com/office/drawing/2014/main" id="{16C132B7-6F4B-4378-AD82-24E5881CFA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352" y="2441005"/>
            <a:ext cx="436869" cy="436869"/>
          </a:xfrm>
          <a:prstGeom prst="rect">
            <a:avLst/>
          </a:prstGeom>
        </p:spPr>
      </p:pic>
      <p:pic>
        <p:nvPicPr>
          <p:cNvPr id="20" name="Graphic 19" descr="Close">
            <a:extLst>
              <a:ext uri="{FF2B5EF4-FFF2-40B4-BE49-F238E27FC236}">
                <a16:creationId xmlns:a16="http://schemas.microsoft.com/office/drawing/2014/main" id="{1945B19A-55BF-4D89-A208-93684BF767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407" y="2498593"/>
            <a:ext cx="436869" cy="436869"/>
          </a:xfrm>
          <a:prstGeom prst="rect">
            <a:avLst/>
          </a:prstGeom>
        </p:spPr>
      </p:pic>
    </p:spTree>
    <p:extLst>
      <p:ext uri="{BB962C8B-B14F-4D97-AF65-F5344CB8AC3E}">
        <p14:creationId xmlns:p14="http://schemas.microsoft.com/office/powerpoint/2010/main" val="3097394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big data*analytics*analysis*cloud*AI*artificial intelligence*machine learning"/>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technology-radar_POWER_USER_SEPARATOR_ICONS_techradar_POWER_USER_SEPARATOR_ICONS_targets_POWER_USER_SEPARATOR_ICONS_target_POWER_USER_SEPARATOR_ICONS_scope_POWER_USER_SEPARATOR_ICONS_radar_POWER_USER_SEPARATOR_ICONS_logistics_POWER_USER_SEPARATOR_ICONS_chart_POWER_USER_SEPARATOR_ICONS_aim_POWER_USER_SEPARATOR_ICONS_tech-radar"/>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
</p:tagLst>
</file>

<file path=ppt/theme/theme1.xml><?xml version="1.0" encoding="utf-8"?>
<a:theme xmlns:a="http://schemas.openxmlformats.org/drawingml/2006/main" name="Pandarus template">
  <a:themeElements>
    <a:clrScheme name="Custom 347">
      <a:dk1>
        <a:srgbClr val="001033"/>
      </a:dk1>
      <a:lt1>
        <a:srgbClr val="FFFFFF"/>
      </a:lt1>
      <a:dk2>
        <a:srgbClr val="5E636F"/>
      </a:dk2>
      <a:lt2>
        <a:srgbClr val="DEE3EB"/>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2400</TotalTime>
  <Words>2866</Words>
  <Application>Microsoft Office PowerPoint</Application>
  <PresentationFormat>On-screen Show (16:9)</PresentationFormat>
  <Paragraphs>324</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Encode Sans Semi Condensed Light</vt:lpstr>
      <vt:lpstr>Abel</vt:lpstr>
      <vt:lpstr>Arial</vt:lpstr>
      <vt:lpstr>Calibri</vt:lpstr>
      <vt:lpstr>Encode Sans Semi Condensed</vt:lpstr>
      <vt:lpstr>Pandarus template</vt:lpstr>
      <vt:lpstr>Impact of climate variables on Covid-19 cases  for New York and Sao Paulo (Does Covid19 spread faster in colder and drier weather ?) </vt:lpstr>
      <vt:lpstr>Overview</vt:lpstr>
      <vt:lpstr>PowerPoint Presentation</vt:lpstr>
      <vt:lpstr>Exploratory Data Analysis</vt:lpstr>
      <vt:lpstr>Data Analysis- Compare New Cases</vt:lpstr>
      <vt:lpstr>Data Analysis- Compare Weather</vt:lpstr>
      <vt:lpstr>Methodology</vt:lpstr>
      <vt:lpstr>Correlation Analysis- Combined Data</vt:lpstr>
      <vt:lpstr>Regression Models (Train on all 14.5 months data)</vt:lpstr>
      <vt:lpstr>Regression Models (Train on 13.5 months data , Test on 1 month data) </vt:lpstr>
      <vt:lpstr>Conclusion</vt:lpstr>
      <vt:lpstr>Recommendations to project expansion</vt:lpstr>
      <vt:lpstr>Team</vt:lpstr>
      <vt:lpstr>PowerPoint Presentation</vt:lpstr>
      <vt:lpstr>Appendix: Extra Resources</vt:lpstr>
      <vt:lpstr>References</vt:lpstr>
      <vt:lpstr>Heatmap of all Variables</vt:lpstr>
      <vt:lpstr>Regression Models (Train on all 14.5 months data) – Temperature only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Archana Narula</dc:creator>
  <cp:lastModifiedBy>Syed, Aisha</cp:lastModifiedBy>
  <cp:revision>71</cp:revision>
  <dcterms:modified xsi:type="dcterms:W3CDTF">2021-06-06T14:35:10Z</dcterms:modified>
</cp:coreProperties>
</file>